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54" r:id="rId2"/>
    <p:sldMasterId id="2147483655" r:id="rId3"/>
  </p:sldMasterIdLst>
  <p:notesMasterIdLst>
    <p:notesMasterId r:id="rId12"/>
  </p:notesMasterIdLst>
  <p:sldIdLst>
    <p:sldId id="293" r:id="rId4"/>
    <p:sldId id="535" r:id="rId5"/>
    <p:sldId id="536" r:id="rId6"/>
    <p:sldId id="537" r:id="rId7"/>
    <p:sldId id="542" r:id="rId8"/>
    <p:sldId id="541" r:id="rId9"/>
    <p:sldId id="544" r:id="rId10"/>
    <p:sldId id="543" r:id="rId11"/>
  </p:sldIdLst>
  <p:sldSz cx="9144000" cy="6858000" type="screen4x3"/>
  <p:notesSz cx="6858000" cy="91440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0000CC"/>
    <a:srgbClr val="7193FF"/>
    <a:srgbClr val="FF5050"/>
    <a:srgbClr val="6C7AC0"/>
    <a:srgbClr val="577FFF"/>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74" autoAdjust="0"/>
    <p:restoredTop sz="83151" autoAdjust="0"/>
  </p:normalViewPr>
  <p:slideViewPr>
    <p:cSldViewPr>
      <p:cViewPr varScale="1">
        <p:scale>
          <a:sx n="65" d="100"/>
          <a:sy n="65" d="100"/>
        </p:scale>
        <p:origin x="157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7456F2-6A56-4994-AE3F-770A0C0D79BA}" type="doc">
      <dgm:prSet loTypeId="urn:microsoft.com/office/officeart/2005/8/layout/hList3" loCatId="list" qsTypeId="urn:microsoft.com/office/officeart/2005/8/quickstyle/3d4" qsCatId="3D" csTypeId="urn:microsoft.com/office/officeart/2005/8/colors/accent2_2" csCatId="accent2" phldr="1"/>
      <dgm:spPr/>
      <dgm:t>
        <a:bodyPr/>
        <a:lstStyle/>
        <a:p>
          <a:endParaRPr lang="en-US"/>
        </a:p>
      </dgm:t>
    </dgm:pt>
    <dgm:pt modelId="{F9439678-9BCE-4C92-A45A-955033FEC0F8}">
      <dgm:prSet phldrT="[Text]"/>
      <dgm:spPr/>
      <dgm:t>
        <a:bodyPr/>
        <a:lstStyle/>
        <a:p>
          <a:r>
            <a:rPr lang="en-US"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Objectives</a:t>
          </a:r>
          <a:endParaRPr lang="en-US" dirty="0"/>
        </a:p>
      </dgm:t>
    </dgm:pt>
    <dgm:pt modelId="{1F671BDD-4E31-409B-8918-019BA5EC2CD7}" type="parTrans" cxnId="{C4B5589A-FF2E-4ECC-8D46-C45CE69C3B36}">
      <dgm:prSet/>
      <dgm:spPr/>
      <dgm:t>
        <a:bodyPr/>
        <a:lstStyle/>
        <a:p>
          <a:endParaRPr lang="en-US"/>
        </a:p>
      </dgm:t>
    </dgm:pt>
    <dgm:pt modelId="{121DAFB2-CA43-4B07-B771-470419B10881}" type="sibTrans" cxnId="{C4B5589A-FF2E-4ECC-8D46-C45CE69C3B36}">
      <dgm:prSet/>
      <dgm:spPr/>
      <dgm:t>
        <a:bodyPr/>
        <a:lstStyle/>
        <a:p>
          <a:endParaRPr lang="en-US"/>
        </a:p>
      </dgm:t>
    </dgm:pt>
    <dgm:pt modelId="{1ABCC22B-D6F9-46AC-AFEB-0ECBAAE75790}">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Bef>
              <a:spcPct val="0"/>
            </a:spcBef>
            <a:spcAft>
              <a:spcPct val="35000"/>
            </a:spcAft>
          </a:pPr>
          <a:r>
            <a:rPr lang="en-US" b="1" u="sng" cap="none" spc="0" dirty="0" smtClean="0">
              <a:ln w="50800"/>
              <a:solidFill>
                <a:schemeClr val="bg1"/>
              </a:solidFill>
              <a:effectLst/>
            </a:rPr>
            <a:t>Basics</a:t>
          </a:r>
          <a:endParaRPr lang="en-US" b="1" u="sng" cap="none" spc="0" dirty="0">
            <a:ln w="50800"/>
            <a:solidFill>
              <a:schemeClr val="bg1"/>
            </a:solidFill>
            <a:effectLst/>
          </a:endParaRPr>
        </a:p>
      </dgm:t>
    </dgm:pt>
    <dgm:pt modelId="{4D55A09B-A278-4E46-948C-B0DC7070AAE7}" type="parTrans" cxnId="{C95FE839-CF3E-497F-878E-14BB18D44C24}">
      <dgm:prSet/>
      <dgm:spPr/>
      <dgm:t>
        <a:bodyPr/>
        <a:lstStyle/>
        <a:p>
          <a:endParaRPr lang="en-US"/>
        </a:p>
      </dgm:t>
    </dgm:pt>
    <dgm:pt modelId="{9860E2EA-F3D8-4902-A326-A8F2F7AE7E31}" type="sibTrans" cxnId="{C95FE839-CF3E-497F-878E-14BB18D44C24}">
      <dgm:prSet/>
      <dgm:spPr/>
      <dgm:t>
        <a:bodyPr/>
        <a:lstStyle/>
        <a:p>
          <a:endParaRPr lang="en-US"/>
        </a:p>
      </dgm:t>
    </dgm:pt>
    <dgm:pt modelId="{2CE44D4E-C3C0-4B79-9B69-4D4EC7195E9C}">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Aft>
              <a:spcPct val="35000"/>
            </a:spcAft>
          </a:pPr>
          <a:r>
            <a:rPr lang="en-US" b="1" u="sng" cap="none" spc="0" dirty="0" smtClean="0">
              <a:ln w="50800"/>
              <a:solidFill>
                <a:schemeClr val="bg1"/>
              </a:solidFill>
              <a:effectLst/>
            </a:rPr>
            <a:t>Guidance</a:t>
          </a:r>
        </a:p>
      </dgm:t>
    </dgm:pt>
    <dgm:pt modelId="{647931E0-F17D-43F7-A0AD-0FF41F53A59E}" type="parTrans" cxnId="{48FD1622-3731-4A14-BE06-FECAB30DAB1B}">
      <dgm:prSet/>
      <dgm:spPr/>
      <dgm:t>
        <a:bodyPr/>
        <a:lstStyle/>
        <a:p>
          <a:endParaRPr lang="en-US"/>
        </a:p>
      </dgm:t>
    </dgm:pt>
    <dgm:pt modelId="{AFA13349-0658-466C-8B72-9A41F16B5061}" type="sibTrans" cxnId="{48FD1622-3731-4A14-BE06-FECAB30DAB1B}">
      <dgm:prSet/>
      <dgm:spPr/>
      <dgm:t>
        <a:bodyPr/>
        <a:lstStyle/>
        <a:p>
          <a:endParaRPr lang="en-US"/>
        </a:p>
      </dgm:t>
    </dgm:pt>
    <dgm:pt modelId="{4CFA5558-D20B-4550-A1C1-295CA33DFD85}">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Aft>
              <a:spcPct val="35000"/>
            </a:spcAft>
          </a:pPr>
          <a:r>
            <a:rPr lang="en-US" b="1" u="sng" cap="none" spc="0" dirty="0" smtClean="0">
              <a:ln w="50800"/>
              <a:solidFill>
                <a:schemeClr val="bg1"/>
              </a:solidFill>
              <a:effectLst/>
            </a:rPr>
            <a:t>Examples</a:t>
          </a:r>
        </a:p>
      </dgm:t>
    </dgm:pt>
    <dgm:pt modelId="{08D8F7FF-E3CF-41BD-9F61-FEAC3C17C94E}" type="parTrans" cxnId="{58310E0B-5D4D-4A74-AE5C-3AD672B2E036}">
      <dgm:prSet/>
      <dgm:spPr/>
      <dgm:t>
        <a:bodyPr/>
        <a:lstStyle/>
        <a:p>
          <a:endParaRPr lang="en-US"/>
        </a:p>
      </dgm:t>
    </dgm:pt>
    <dgm:pt modelId="{0EE312E4-E65A-483F-99D5-412EB7397F68}" type="sibTrans" cxnId="{58310E0B-5D4D-4A74-AE5C-3AD672B2E036}">
      <dgm:prSet/>
      <dgm:spPr/>
      <dgm:t>
        <a:bodyPr/>
        <a:lstStyle/>
        <a:p>
          <a:endParaRPr lang="en-US"/>
        </a:p>
      </dgm:t>
    </dgm:pt>
    <dgm:pt modelId="{44675CE7-FB15-4E7B-A41A-AD9B83A02987}">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General Description</a:t>
          </a:r>
          <a:endParaRPr lang="en-US" b="1" cap="none" spc="0" dirty="0">
            <a:ln w="50800"/>
            <a:solidFill>
              <a:schemeClr val="bg1"/>
            </a:solidFill>
            <a:effectLst/>
          </a:endParaRPr>
        </a:p>
      </dgm:t>
    </dgm:pt>
    <dgm:pt modelId="{87EF1F45-AABD-46D5-A57B-F4964C18CF70}" type="parTrans" cxnId="{FC13A445-59E5-426B-8014-DE953C8AF248}">
      <dgm:prSet/>
      <dgm:spPr/>
      <dgm:t>
        <a:bodyPr/>
        <a:lstStyle/>
        <a:p>
          <a:endParaRPr lang="en-US"/>
        </a:p>
      </dgm:t>
    </dgm:pt>
    <dgm:pt modelId="{969A954D-DD5D-4F99-A474-8ED30096F509}" type="sibTrans" cxnId="{FC13A445-59E5-426B-8014-DE953C8AF248}">
      <dgm:prSet/>
      <dgm:spPr/>
      <dgm:t>
        <a:bodyPr/>
        <a:lstStyle/>
        <a:p>
          <a:endParaRPr lang="en-US"/>
        </a:p>
      </dgm:t>
    </dgm:pt>
    <dgm:pt modelId="{CAE99F26-69D6-4B8D-8785-DEB78D901B54}">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IRS Audit Techniques Guide</a:t>
          </a:r>
          <a:endParaRPr lang="en-US" b="1" cap="none" spc="0" dirty="0">
            <a:ln w="50800"/>
            <a:solidFill>
              <a:schemeClr val="bg1"/>
            </a:solidFill>
            <a:effectLst/>
          </a:endParaRPr>
        </a:p>
      </dgm:t>
    </dgm:pt>
    <dgm:pt modelId="{4F87E966-CE68-4193-AAAB-EC25D63A8298}" type="parTrans" cxnId="{F0DFC876-4034-449A-B82A-9F339CCDFFC4}">
      <dgm:prSet/>
      <dgm:spPr/>
      <dgm:t>
        <a:bodyPr/>
        <a:lstStyle/>
        <a:p>
          <a:endParaRPr lang="en-US"/>
        </a:p>
      </dgm:t>
    </dgm:pt>
    <dgm:pt modelId="{3484CC04-0AF9-4EE6-AD8A-EB18606BDCB6}" type="sibTrans" cxnId="{F0DFC876-4034-449A-B82A-9F339CCDFFC4}">
      <dgm:prSet/>
      <dgm:spPr/>
      <dgm:t>
        <a:bodyPr/>
        <a:lstStyle/>
        <a:p>
          <a:endParaRPr lang="en-US"/>
        </a:p>
      </dgm:t>
    </dgm:pt>
    <dgm:pt modelId="{77F408FB-20E7-441E-A2FE-C998E09D868F}">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Benefits to our clients</a:t>
          </a:r>
          <a:endParaRPr lang="en-US" b="1" cap="none" spc="0" dirty="0">
            <a:ln w="50800"/>
            <a:solidFill>
              <a:schemeClr val="bg1"/>
            </a:solidFill>
            <a:effectLst/>
          </a:endParaRPr>
        </a:p>
      </dgm:t>
    </dgm:pt>
    <dgm:pt modelId="{2BFD82A0-80C6-4DB0-987F-28F347CA40C9}" type="parTrans" cxnId="{2AEF1454-A6C2-4AC3-A680-A14617AC3131}">
      <dgm:prSet/>
      <dgm:spPr/>
      <dgm:t>
        <a:bodyPr/>
        <a:lstStyle/>
        <a:p>
          <a:endParaRPr lang="en-US"/>
        </a:p>
      </dgm:t>
    </dgm:pt>
    <dgm:pt modelId="{7C6C21B0-EE98-47AC-AF42-9203851128AB}" type="sibTrans" cxnId="{2AEF1454-A6C2-4AC3-A680-A14617AC3131}">
      <dgm:prSet/>
      <dgm:spPr/>
      <dgm:t>
        <a:bodyPr/>
        <a:lstStyle/>
        <a:p>
          <a:endParaRPr lang="en-US"/>
        </a:p>
      </dgm:t>
    </dgm:pt>
    <dgm:pt modelId="{99F6A32F-6AE5-474F-BF33-4910E42C7A18}">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Internal Revenue Code</a:t>
          </a:r>
        </a:p>
      </dgm:t>
    </dgm:pt>
    <dgm:pt modelId="{E98926EA-30C0-4F21-8512-9CBD46F23AA6}" type="parTrans" cxnId="{15BB0048-9047-4760-9D45-BE0A66C74D93}">
      <dgm:prSet/>
      <dgm:spPr/>
      <dgm:t>
        <a:bodyPr/>
        <a:lstStyle/>
        <a:p>
          <a:endParaRPr lang="en-US"/>
        </a:p>
      </dgm:t>
    </dgm:pt>
    <dgm:pt modelId="{9539DD2B-FF30-4517-A4AD-185380E1C84E}" type="sibTrans" cxnId="{15BB0048-9047-4760-9D45-BE0A66C74D93}">
      <dgm:prSet/>
      <dgm:spPr/>
      <dgm:t>
        <a:bodyPr/>
        <a:lstStyle/>
        <a:p>
          <a:endParaRPr lang="en-US"/>
        </a:p>
      </dgm:t>
    </dgm:pt>
    <dgm:pt modelId="{096F4E71-E221-407F-9B90-6D4902BD0561}">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Treasury Regulations</a:t>
          </a:r>
        </a:p>
      </dgm:t>
    </dgm:pt>
    <dgm:pt modelId="{F25FFBD6-6630-438A-B29E-D9A14C29380E}" type="parTrans" cxnId="{AB7E449A-2513-4BE1-9844-DDFBA3815F45}">
      <dgm:prSet/>
      <dgm:spPr/>
      <dgm:t>
        <a:bodyPr/>
        <a:lstStyle/>
        <a:p>
          <a:endParaRPr lang="en-US"/>
        </a:p>
      </dgm:t>
    </dgm:pt>
    <dgm:pt modelId="{4D46D2A6-6246-4320-AE0D-939682282ED2}" type="sibTrans" cxnId="{AB7E449A-2513-4BE1-9844-DDFBA3815F45}">
      <dgm:prSet/>
      <dgm:spPr/>
      <dgm:t>
        <a:bodyPr/>
        <a:lstStyle/>
        <a:p>
          <a:endParaRPr lang="en-US"/>
        </a:p>
      </dgm:t>
    </dgm:pt>
    <dgm:pt modelId="{856A0212-24CA-4E91-AEEE-8D53727CC3F1}">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Case Authority</a:t>
          </a:r>
        </a:p>
      </dgm:t>
    </dgm:pt>
    <dgm:pt modelId="{5A06FB28-474D-429A-956F-A1B96666890F}" type="parTrans" cxnId="{8EFB00AA-41B1-4BE9-B69F-8947E7F54EF3}">
      <dgm:prSet/>
      <dgm:spPr/>
      <dgm:t>
        <a:bodyPr/>
        <a:lstStyle/>
        <a:p>
          <a:endParaRPr lang="en-US"/>
        </a:p>
      </dgm:t>
    </dgm:pt>
    <dgm:pt modelId="{DC8D73A6-4CFA-4E78-A926-7E99EEC83479}" type="sibTrans" cxnId="{8EFB00AA-41B1-4BE9-B69F-8947E7F54EF3}">
      <dgm:prSet/>
      <dgm:spPr/>
      <dgm:t>
        <a:bodyPr/>
        <a:lstStyle/>
        <a:p>
          <a:endParaRPr lang="en-US"/>
        </a:p>
      </dgm:t>
    </dgm:pt>
    <dgm:pt modelId="{A7E6D7E7-A957-49A4-975B-8A58700121AA}">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Cost </a:t>
          </a:r>
          <a:r>
            <a:rPr lang="en-US" b="1" cap="none" spc="0" dirty="0" err="1" smtClean="0">
              <a:ln w="50800"/>
              <a:solidFill>
                <a:schemeClr val="bg1"/>
              </a:solidFill>
              <a:effectLst/>
            </a:rPr>
            <a:t>seg</a:t>
          </a:r>
          <a:r>
            <a:rPr lang="en-US" b="1" cap="none" spc="0" dirty="0" smtClean="0">
              <a:ln w="50800"/>
              <a:solidFill>
                <a:schemeClr val="bg1"/>
              </a:solidFill>
              <a:effectLst/>
            </a:rPr>
            <a:t>. with acquisition of land and new construction of office building</a:t>
          </a:r>
        </a:p>
      </dgm:t>
    </dgm:pt>
    <dgm:pt modelId="{98D4304F-3556-4F42-B56D-12B62D183A98}" type="parTrans" cxnId="{DAB5E8F5-E9C9-484A-8443-BFE61E50AF9B}">
      <dgm:prSet/>
      <dgm:spPr/>
      <dgm:t>
        <a:bodyPr/>
        <a:lstStyle/>
        <a:p>
          <a:endParaRPr lang="en-US"/>
        </a:p>
      </dgm:t>
    </dgm:pt>
    <dgm:pt modelId="{4F45F311-CFC3-46B7-B408-66FAB59A3C2C}" type="sibTrans" cxnId="{DAB5E8F5-E9C9-484A-8443-BFE61E50AF9B}">
      <dgm:prSet/>
      <dgm:spPr/>
      <dgm:t>
        <a:bodyPr/>
        <a:lstStyle/>
        <a:p>
          <a:endParaRPr lang="en-US"/>
        </a:p>
      </dgm:t>
    </dgm:pt>
    <dgm:pt modelId="{10910632-66E3-4DE1-988E-23F26651B03A}">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Acquisition of existing apartment</a:t>
          </a:r>
        </a:p>
      </dgm:t>
    </dgm:pt>
    <dgm:pt modelId="{77309C08-5D71-4F81-9A27-9C7595F023CD}" type="parTrans" cxnId="{8C71FE29-269A-4952-BA72-FFD07A88B0ED}">
      <dgm:prSet/>
      <dgm:spPr/>
      <dgm:t>
        <a:bodyPr/>
        <a:lstStyle/>
        <a:p>
          <a:endParaRPr lang="en-US"/>
        </a:p>
      </dgm:t>
    </dgm:pt>
    <dgm:pt modelId="{19634F4A-3CE2-479C-B5EB-7D8DA3798D66}" type="sibTrans" cxnId="{8C71FE29-269A-4952-BA72-FFD07A88B0ED}">
      <dgm:prSet/>
      <dgm:spPr/>
      <dgm:t>
        <a:bodyPr/>
        <a:lstStyle/>
        <a:p>
          <a:endParaRPr lang="en-US"/>
        </a:p>
      </dgm:t>
    </dgm:pt>
    <dgm:pt modelId="{B3A76506-CEAD-4088-8D7B-8DCBF51ACC2D}" type="pres">
      <dgm:prSet presAssocID="{957456F2-6A56-4994-AE3F-770A0C0D79BA}" presName="composite" presStyleCnt="0">
        <dgm:presLayoutVars>
          <dgm:chMax val="1"/>
          <dgm:dir/>
          <dgm:resizeHandles val="exact"/>
        </dgm:presLayoutVars>
      </dgm:prSet>
      <dgm:spPr/>
      <dgm:t>
        <a:bodyPr/>
        <a:lstStyle/>
        <a:p>
          <a:endParaRPr lang="en-US"/>
        </a:p>
      </dgm:t>
    </dgm:pt>
    <dgm:pt modelId="{CDCB3458-D3E7-4BC4-B2F3-58580A000C53}" type="pres">
      <dgm:prSet presAssocID="{F9439678-9BCE-4C92-A45A-955033FEC0F8}" presName="roof" presStyleLbl="dkBgShp" presStyleIdx="0" presStyleCnt="2" custScaleY="72917"/>
      <dgm:spPr/>
      <dgm:t>
        <a:bodyPr/>
        <a:lstStyle/>
        <a:p>
          <a:endParaRPr lang="en-US"/>
        </a:p>
      </dgm:t>
    </dgm:pt>
    <dgm:pt modelId="{C22C2255-3A1C-4211-9EE4-F63A24BC3B56}" type="pres">
      <dgm:prSet presAssocID="{F9439678-9BCE-4C92-A45A-955033FEC0F8}" presName="pillars" presStyleCnt="0"/>
      <dgm:spPr/>
    </dgm:pt>
    <dgm:pt modelId="{92994BD0-C845-4FEC-97C9-AF87297C1052}" type="pres">
      <dgm:prSet presAssocID="{F9439678-9BCE-4C92-A45A-955033FEC0F8}" presName="pillar1" presStyleLbl="node1" presStyleIdx="0" presStyleCnt="3">
        <dgm:presLayoutVars>
          <dgm:bulletEnabled val="1"/>
        </dgm:presLayoutVars>
      </dgm:prSet>
      <dgm:spPr/>
      <dgm:t>
        <a:bodyPr/>
        <a:lstStyle/>
        <a:p>
          <a:endParaRPr lang="en-US"/>
        </a:p>
      </dgm:t>
    </dgm:pt>
    <dgm:pt modelId="{331664FC-CB96-44BE-AD6A-EC63EFF1F128}" type="pres">
      <dgm:prSet presAssocID="{2CE44D4E-C3C0-4B79-9B69-4D4EC7195E9C}" presName="pillarX" presStyleLbl="node1" presStyleIdx="1" presStyleCnt="3">
        <dgm:presLayoutVars>
          <dgm:bulletEnabled val="1"/>
        </dgm:presLayoutVars>
      </dgm:prSet>
      <dgm:spPr/>
      <dgm:t>
        <a:bodyPr/>
        <a:lstStyle/>
        <a:p>
          <a:endParaRPr lang="en-US"/>
        </a:p>
      </dgm:t>
    </dgm:pt>
    <dgm:pt modelId="{205DAC21-27C6-4732-AA7F-7DC362B5533E}" type="pres">
      <dgm:prSet presAssocID="{4CFA5558-D20B-4550-A1C1-295CA33DFD85}" presName="pillarX" presStyleLbl="node1" presStyleIdx="2" presStyleCnt="3">
        <dgm:presLayoutVars>
          <dgm:bulletEnabled val="1"/>
        </dgm:presLayoutVars>
      </dgm:prSet>
      <dgm:spPr/>
      <dgm:t>
        <a:bodyPr/>
        <a:lstStyle/>
        <a:p>
          <a:endParaRPr lang="en-US"/>
        </a:p>
      </dgm:t>
    </dgm:pt>
    <dgm:pt modelId="{95910C44-442E-497C-A242-1146CEFBB24E}" type="pres">
      <dgm:prSet presAssocID="{F9439678-9BCE-4C92-A45A-955033FEC0F8}" presName="base" presStyleLbl="dkBgShp" presStyleIdx="1" presStyleCnt="2"/>
      <dgm:spPr/>
    </dgm:pt>
  </dgm:ptLst>
  <dgm:cxnLst>
    <dgm:cxn modelId="{E33D4DB2-ED6C-4F99-AD54-9EBF9AB4941E}" type="presOf" srcId="{44675CE7-FB15-4E7B-A41A-AD9B83A02987}" destId="{92994BD0-C845-4FEC-97C9-AF87297C1052}" srcOrd="0" destOrd="1" presId="urn:microsoft.com/office/officeart/2005/8/layout/hList3"/>
    <dgm:cxn modelId="{1579DA78-4217-48B1-AE78-683806B81B50}" type="presOf" srcId="{99F6A32F-6AE5-474F-BF33-4910E42C7A18}" destId="{331664FC-CB96-44BE-AD6A-EC63EFF1F128}" srcOrd="0" destOrd="1" presId="urn:microsoft.com/office/officeart/2005/8/layout/hList3"/>
    <dgm:cxn modelId="{4F7041BB-7B59-4D9B-B5AA-11D7F78A773B}" type="presOf" srcId="{10910632-66E3-4DE1-988E-23F26651B03A}" destId="{205DAC21-27C6-4732-AA7F-7DC362B5533E}" srcOrd="0" destOrd="2" presId="urn:microsoft.com/office/officeart/2005/8/layout/hList3"/>
    <dgm:cxn modelId="{20D4B87C-3B57-4B16-8F88-5D2282109092}" type="presOf" srcId="{096F4E71-E221-407F-9B90-6D4902BD0561}" destId="{331664FC-CB96-44BE-AD6A-EC63EFF1F128}" srcOrd="0" destOrd="2" presId="urn:microsoft.com/office/officeart/2005/8/layout/hList3"/>
    <dgm:cxn modelId="{FEADC3E5-0015-4ECF-9709-50E5EF48DBB7}" type="presOf" srcId="{856A0212-24CA-4E91-AEEE-8D53727CC3F1}" destId="{331664FC-CB96-44BE-AD6A-EC63EFF1F128}" srcOrd="0" destOrd="3" presId="urn:microsoft.com/office/officeart/2005/8/layout/hList3"/>
    <dgm:cxn modelId="{2D79886E-D0FF-44CA-B413-795495F8093C}" type="presOf" srcId="{77F408FB-20E7-441E-A2FE-C998E09D868F}" destId="{92994BD0-C845-4FEC-97C9-AF87297C1052}" srcOrd="0" destOrd="3" presId="urn:microsoft.com/office/officeart/2005/8/layout/hList3"/>
    <dgm:cxn modelId="{15BB0048-9047-4760-9D45-BE0A66C74D93}" srcId="{2CE44D4E-C3C0-4B79-9B69-4D4EC7195E9C}" destId="{99F6A32F-6AE5-474F-BF33-4910E42C7A18}" srcOrd="0" destOrd="0" parTransId="{E98926EA-30C0-4F21-8512-9CBD46F23AA6}" sibTransId="{9539DD2B-FF30-4517-A4AD-185380E1C84E}"/>
    <dgm:cxn modelId="{DAB5E8F5-E9C9-484A-8443-BFE61E50AF9B}" srcId="{4CFA5558-D20B-4550-A1C1-295CA33DFD85}" destId="{A7E6D7E7-A957-49A4-975B-8A58700121AA}" srcOrd="0" destOrd="0" parTransId="{98D4304F-3556-4F42-B56D-12B62D183A98}" sibTransId="{4F45F311-CFC3-46B7-B408-66FAB59A3C2C}"/>
    <dgm:cxn modelId="{D36904D3-ED64-4FC8-BE87-F85B29C01667}" type="presOf" srcId="{1ABCC22B-D6F9-46AC-AFEB-0ECBAAE75790}" destId="{92994BD0-C845-4FEC-97C9-AF87297C1052}" srcOrd="0" destOrd="0" presId="urn:microsoft.com/office/officeart/2005/8/layout/hList3"/>
    <dgm:cxn modelId="{AB7E449A-2513-4BE1-9844-DDFBA3815F45}" srcId="{2CE44D4E-C3C0-4B79-9B69-4D4EC7195E9C}" destId="{096F4E71-E221-407F-9B90-6D4902BD0561}" srcOrd="1" destOrd="0" parTransId="{F25FFBD6-6630-438A-B29E-D9A14C29380E}" sibTransId="{4D46D2A6-6246-4320-AE0D-939682282ED2}"/>
    <dgm:cxn modelId="{2AEF1454-A6C2-4AC3-A680-A14617AC3131}" srcId="{1ABCC22B-D6F9-46AC-AFEB-0ECBAAE75790}" destId="{77F408FB-20E7-441E-A2FE-C998E09D868F}" srcOrd="2" destOrd="0" parTransId="{2BFD82A0-80C6-4DB0-987F-28F347CA40C9}" sibTransId="{7C6C21B0-EE98-47AC-AF42-9203851128AB}"/>
    <dgm:cxn modelId="{5E0D4B0A-82AF-4904-83BB-B7263325EDCF}" type="presOf" srcId="{F9439678-9BCE-4C92-A45A-955033FEC0F8}" destId="{CDCB3458-D3E7-4BC4-B2F3-58580A000C53}" srcOrd="0" destOrd="0" presId="urn:microsoft.com/office/officeart/2005/8/layout/hList3"/>
    <dgm:cxn modelId="{7287B08E-4CA0-46A5-84E9-470A90FE3FBA}" type="presOf" srcId="{957456F2-6A56-4994-AE3F-770A0C0D79BA}" destId="{B3A76506-CEAD-4088-8D7B-8DCBF51ACC2D}" srcOrd="0" destOrd="0" presId="urn:microsoft.com/office/officeart/2005/8/layout/hList3"/>
    <dgm:cxn modelId="{F0DFC876-4034-449A-B82A-9F339CCDFFC4}" srcId="{1ABCC22B-D6F9-46AC-AFEB-0ECBAAE75790}" destId="{CAE99F26-69D6-4B8D-8785-DEB78D901B54}" srcOrd="1" destOrd="0" parTransId="{4F87E966-CE68-4193-AAAB-EC25D63A8298}" sibTransId="{3484CC04-0AF9-4EE6-AD8A-EB18606BDCB6}"/>
    <dgm:cxn modelId="{8C71FE29-269A-4952-BA72-FFD07A88B0ED}" srcId="{4CFA5558-D20B-4550-A1C1-295CA33DFD85}" destId="{10910632-66E3-4DE1-988E-23F26651B03A}" srcOrd="1" destOrd="0" parTransId="{77309C08-5D71-4F81-9A27-9C7595F023CD}" sibTransId="{19634F4A-3CE2-479C-B5EB-7D8DA3798D66}"/>
    <dgm:cxn modelId="{6F9A3ED6-EA20-4078-8531-36BC0FA65358}" type="presOf" srcId="{CAE99F26-69D6-4B8D-8785-DEB78D901B54}" destId="{92994BD0-C845-4FEC-97C9-AF87297C1052}" srcOrd="0" destOrd="2" presId="urn:microsoft.com/office/officeart/2005/8/layout/hList3"/>
    <dgm:cxn modelId="{58310E0B-5D4D-4A74-AE5C-3AD672B2E036}" srcId="{F9439678-9BCE-4C92-A45A-955033FEC0F8}" destId="{4CFA5558-D20B-4550-A1C1-295CA33DFD85}" srcOrd="2" destOrd="0" parTransId="{08D8F7FF-E3CF-41BD-9F61-FEAC3C17C94E}" sibTransId="{0EE312E4-E65A-483F-99D5-412EB7397F68}"/>
    <dgm:cxn modelId="{9206BFE3-F16A-4FDC-A422-E23FF3CC5C02}" type="presOf" srcId="{2CE44D4E-C3C0-4B79-9B69-4D4EC7195E9C}" destId="{331664FC-CB96-44BE-AD6A-EC63EFF1F128}" srcOrd="0" destOrd="0" presId="urn:microsoft.com/office/officeart/2005/8/layout/hList3"/>
    <dgm:cxn modelId="{FC13A445-59E5-426B-8014-DE953C8AF248}" srcId="{1ABCC22B-D6F9-46AC-AFEB-0ECBAAE75790}" destId="{44675CE7-FB15-4E7B-A41A-AD9B83A02987}" srcOrd="0" destOrd="0" parTransId="{87EF1F45-AABD-46D5-A57B-F4964C18CF70}" sibTransId="{969A954D-DD5D-4F99-A474-8ED30096F509}"/>
    <dgm:cxn modelId="{C4B5589A-FF2E-4ECC-8D46-C45CE69C3B36}" srcId="{957456F2-6A56-4994-AE3F-770A0C0D79BA}" destId="{F9439678-9BCE-4C92-A45A-955033FEC0F8}" srcOrd="0" destOrd="0" parTransId="{1F671BDD-4E31-409B-8918-019BA5EC2CD7}" sibTransId="{121DAFB2-CA43-4B07-B771-470419B10881}"/>
    <dgm:cxn modelId="{017C6E47-3946-48F2-B013-A9E3C7DCA3F3}" type="presOf" srcId="{4CFA5558-D20B-4550-A1C1-295CA33DFD85}" destId="{205DAC21-27C6-4732-AA7F-7DC362B5533E}" srcOrd="0" destOrd="0" presId="urn:microsoft.com/office/officeart/2005/8/layout/hList3"/>
    <dgm:cxn modelId="{8EFB00AA-41B1-4BE9-B69F-8947E7F54EF3}" srcId="{2CE44D4E-C3C0-4B79-9B69-4D4EC7195E9C}" destId="{856A0212-24CA-4E91-AEEE-8D53727CC3F1}" srcOrd="2" destOrd="0" parTransId="{5A06FB28-474D-429A-956F-A1B96666890F}" sibTransId="{DC8D73A6-4CFA-4E78-A926-7E99EEC83479}"/>
    <dgm:cxn modelId="{48FD1622-3731-4A14-BE06-FECAB30DAB1B}" srcId="{F9439678-9BCE-4C92-A45A-955033FEC0F8}" destId="{2CE44D4E-C3C0-4B79-9B69-4D4EC7195E9C}" srcOrd="1" destOrd="0" parTransId="{647931E0-F17D-43F7-A0AD-0FF41F53A59E}" sibTransId="{AFA13349-0658-466C-8B72-9A41F16B5061}"/>
    <dgm:cxn modelId="{4C5190B7-61D8-4AE3-9603-96847D1D9573}" type="presOf" srcId="{A7E6D7E7-A957-49A4-975B-8A58700121AA}" destId="{205DAC21-27C6-4732-AA7F-7DC362B5533E}" srcOrd="0" destOrd="1" presId="urn:microsoft.com/office/officeart/2005/8/layout/hList3"/>
    <dgm:cxn modelId="{C95FE839-CF3E-497F-878E-14BB18D44C24}" srcId="{F9439678-9BCE-4C92-A45A-955033FEC0F8}" destId="{1ABCC22B-D6F9-46AC-AFEB-0ECBAAE75790}" srcOrd="0" destOrd="0" parTransId="{4D55A09B-A278-4E46-948C-B0DC7070AAE7}" sibTransId="{9860E2EA-F3D8-4902-A326-A8F2F7AE7E31}"/>
    <dgm:cxn modelId="{EF2CBFD0-FD44-4755-A5AA-9385B4277255}" type="presParOf" srcId="{B3A76506-CEAD-4088-8D7B-8DCBF51ACC2D}" destId="{CDCB3458-D3E7-4BC4-B2F3-58580A000C53}" srcOrd="0" destOrd="0" presId="urn:microsoft.com/office/officeart/2005/8/layout/hList3"/>
    <dgm:cxn modelId="{A9A58918-95EF-4853-8112-D521AB7D8B39}" type="presParOf" srcId="{B3A76506-CEAD-4088-8D7B-8DCBF51ACC2D}" destId="{C22C2255-3A1C-4211-9EE4-F63A24BC3B56}" srcOrd="1" destOrd="0" presId="urn:microsoft.com/office/officeart/2005/8/layout/hList3"/>
    <dgm:cxn modelId="{B8707266-D0F2-4FA8-9E21-BBC9AD084889}" type="presParOf" srcId="{C22C2255-3A1C-4211-9EE4-F63A24BC3B56}" destId="{92994BD0-C845-4FEC-97C9-AF87297C1052}" srcOrd="0" destOrd="0" presId="urn:microsoft.com/office/officeart/2005/8/layout/hList3"/>
    <dgm:cxn modelId="{177AFD2F-C011-45F8-BF39-915C82D44625}" type="presParOf" srcId="{C22C2255-3A1C-4211-9EE4-F63A24BC3B56}" destId="{331664FC-CB96-44BE-AD6A-EC63EFF1F128}" srcOrd="1" destOrd="0" presId="urn:microsoft.com/office/officeart/2005/8/layout/hList3"/>
    <dgm:cxn modelId="{4049C990-DFAB-4F40-BF36-72E54DF25DB1}" type="presParOf" srcId="{C22C2255-3A1C-4211-9EE4-F63A24BC3B56}" destId="{205DAC21-27C6-4732-AA7F-7DC362B5533E}" srcOrd="2" destOrd="0" presId="urn:microsoft.com/office/officeart/2005/8/layout/hList3"/>
    <dgm:cxn modelId="{82882291-8E78-4DE0-B325-C54382939041}" type="presParOf" srcId="{B3A76506-CEAD-4088-8D7B-8DCBF51ACC2D}" destId="{95910C44-442E-497C-A242-1146CEFBB24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7456F2-6A56-4994-AE3F-770A0C0D79BA}" type="doc">
      <dgm:prSet loTypeId="urn:microsoft.com/office/officeart/2005/8/layout/hList3" loCatId="list" qsTypeId="urn:microsoft.com/office/officeart/2005/8/quickstyle/3d4" qsCatId="3D" csTypeId="urn:microsoft.com/office/officeart/2005/8/colors/accent2_2" csCatId="accent2" phldr="1"/>
      <dgm:spPr/>
      <dgm:t>
        <a:bodyPr/>
        <a:lstStyle/>
        <a:p>
          <a:endParaRPr lang="en-US"/>
        </a:p>
      </dgm:t>
    </dgm:pt>
    <dgm:pt modelId="{F9439678-9BCE-4C92-A45A-955033FEC0F8}">
      <dgm:prSet phldrT="[Text]"/>
      <dgm:spPr/>
      <dgm:t>
        <a:bodyPr/>
        <a:lstStyle/>
        <a:p>
          <a:r>
            <a:rPr lang="en-US"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Objectives</a:t>
          </a:r>
          <a:endParaRPr lang="en-US" dirty="0"/>
        </a:p>
      </dgm:t>
    </dgm:pt>
    <dgm:pt modelId="{1F671BDD-4E31-409B-8918-019BA5EC2CD7}" type="parTrans" cxnId="{C4B5589A-FF2E-4ECC-8D46-C45CE69C3B36}">
      <dgm:prSet/>
      <dgm:spPr/>
      <dgm:t>
        <a:bodyPr/>
        <a:lstStyle/>
        <a:p>
          <a:endParaRPr lang="en-US"/>
        </a:p>
      </dgm:t>
    </dgm:pt>
    <dgm:pt modelId="{121DAFB2-CA43-4B07-B771-470419B10881}" type="sibTrans" cxnId="{C4B5589A-FF2E-4ECC-8D46-C45CE69C3B36}">
      <dgm:prSet/>
      <dgm:spPr/>
      <dgm:t>
        <a:bodyPr/>
        <a:lstStyle/>
        <a:p>
          <a:endParaRPr lang="en-US"/>
        </a:p>
      </dgm:t>
    </dgm:pt>
    <dgm:pt modelId="{1ABCC22B-D6F9-46AC-AFEB-0ECBAAE75790}">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Bef>
              <a:spcPct val="0"/>
            </a:spcBef>
            <a:spcAft>
              <a:spcPct val="35000"/>
            </a:spcAft>
          </a:pPr>
          <a:r>
            <a:rPr lang="en-US" b="1" u="sng" cap="none" spc="0" dirty="0" smtClean="0">
              <a:ln w="50800"/>
              <a:solidFill>
                <a:schemeClr val="bg1"/>
              </a:solidFill>
              <a:effectLst/>
            </a:rPr>
            <a:t>Basics</a:t>
          </a:r>
          <a:endParaRPr lang="en-US" b="1" u="sng" cap="none" spc="0" dirty="0">
            <a:ln w="50800"/>
            <a:solidFill>
              <a:schemeClr val="bg1"/>
            </a:solidFill>
            <a:effectLst/>
          </a:endParaRPr>
        </a:p>
      </dgm:t>
    </dgm:pt>
    <dgm:pt modelId="{4D55A09B-A278-4E46-948C-B0DC7070AAE7}" type="parTrans" cxnId="{C95FE839-CF3E-497F-878E-14BB18D44C24}">
      <dgm:prSet/>
      <dgm:spPr/>
      <dgm:t>
        <a:bodyPr/>
        <a:lstStyle/>
        <a:p>
          <a:endParaRPr lang="en-US"/>
        </a:p>
      </dgm:t>
    </dgm:pt>
    <dgm:pt modelId="{9860E2EA-F3D8-4902-A326-A8F2F7AE7E31}" type="sibTrans" cxnId="{C95FE839-CF3E-497F-878E-14BB18D44C24}">
      <dgm:prSet/>
      <dgm:spPr/>
      <dgm:t>
        <a:bodyPr/>
        <a:lstStyle/>
        <a:p>
          <a:endParaRPr lang="en-US"/>
        </a:p>
      </dgm:t>
    </dgm:pt>
    <dgm:pt modelId="{2CE44D4E-C3C0-4B79-9B69-4D4EC7195E9C}">
      <dgm:prSet phldrT="[Text]"/>
      <dgm:spPr>
        <a:solidFill>
          <a:schemeClr val="accent2"/>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Aft>
              <a:spcPct val="35000"/>
            </a:spcAft>
          </a:pPr>
          <a:r>
            <a:rPr lang="en-US" b="1" u="sng" cap="none" spc="0" dirty="0" smtClean="0">
              <a:ln w="50800"/>
              <a:solidFill>
                <a:schemeClr val="bg1"/>
              </a:solidFill>
              <a:effectLst/>
            </a:rPr>
            <a:t>Guidance</a:t>
          </a:r>
        </a:p>
      </dgm:t>
    </dgm:pt>
    <dgm:pt modelId="{647931E0-F17D-43F7-A0AD-0FF41F53A59E}" type="parTrans" cxnId="{48FD1622-3731-4A14-BE06-FECAB30DAB1B}">
      <dgm:prSet/>
      <dgm:spPr/>
      <dgm:t>
        <a:bodyPr/>
        <a:lstStyle/>
        <a:p>
          <a:endParaRPr lang="en-US"/>
        </a:p>
      </dgm:t>
    </dgm:pt>
    <dgm:pt modelId="{AFA13349-0658-466C-8B72-9A41F16B5061}" type="sibTrans" cxnId="{48FD1622-3731-4A14-BE06-FECAB30DAB1B}">
      <dgm:prSet/>
      <dgm:spPr/>
      <dgm:t>
        <a:bodyPr/>
        <a:lstStyle/>
        <a:p>
          <a:endParaRPr lang="en-US"/>
        </a:p>
      </dgm:t>
    </dgm:pt>
    <dgm:pt modelId="{4CFA5558-D20B-4550-A1C1-295CA33DFD85}">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Aft>
              <a:spcPct val="35000"/>
            </a:spcAft>
          </a:pPr>
          <a:r>
            <a:rPr lang="en-US" b="1" u="sng" cap="none" spc="0" dirty="0" smtClean="0">
              <a:ln w="50800"/>
              <a:solidFill>
                <a:schemeClr val="bg1"/>
              </a:solidFill>
              <a:effectLst/>
            </a:rPr>
            <a:t>Examples</a:t>
          </a:r>
        </a:p>
      </dgm:t>
    </dgm:pt>
    <dgm:pt modelId="{08D8F7FF-E3CF-41BD-9F61-FEAC3C17C94E}" type="parTrans" cxnId="{58310E0B-5D4D-4A74-AE5C-3AD672B2E036}">
      <dgm:prSet/>
      <dgm:spPr/>
      <dgm:t>
        <a:bodyPr/>
        <a:lstStyle/>
        <a:p>
          <a:endParaRPr lang="en-US"/>
        </a:p>
      </dgm:t>
    </dgm:pt>
    <dgm:pt modelId="{0EE312E4-E65A-483F-99D5-412EB7397F68}" type="sibTrans" cxnId="{58310E0B-5D4D-4A74-AE5C-3AD672B2E036}">
      <dgm:prSet/>
      <dgm:spPr/>
      <dgm:t>
        <a:bodyPr/>
        <a:lstStyle/>
        <a:p>
          <a:endParaRPr lang="en-US"/>
        </a:p>
      </dgm:t>
    </dgm:pt>
    <dgm:pt modelId="{44675CE7-FB15-4E7B-A41A-AD9B83A02987}">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General Description</a:t>
          </a:r>
          <a:endParaRPr lang="en-US" b="1" cap="none" spc="0" dirty="0">
            <a:ln w="50800"/>
            <a:solidFill>
              <a:schemeClr val="bg1"/>
            </a:solidFill>
            <a:effectLst/>
          </a:endParaRPr>
        </a:p>
      </dgm:t>
    </dgm:pt>
    <dgm:pt modelId="{87EF1F45-AABD-46D5-A57B-F4964C18CF70}" type="parTrans" cxnId="{FC13A445-59E5-426B-8014-DE953C8AF248}">
      <dgm:prSet/>
      <dgm:spPr/>
      <dgm:t>
        <a:bodyPr/>
        <a:lstStyle/>
        <a:p>
          <a:endParaRPr lang="en-US"/>
        </a:p>
      </dgm:t>
    </dgm:pt>
    <dgm:pt modelId="{969A954D-DD5D-4F99-A474-8ED30096F509}" type="sibTrans" cxnId="{FC13A445-59E5-426B-8014-DE953C8AF248}">
      <dgm:prSet/>
      <dgm:spPr/>
      <dgm:t>
        <a:bodyPr/>
        <a:lstStyle/>
        <a:p>
          <a:endParaRPr lang="en-US"/>
        </a:p>
      </dgm:t>
    </dgm:pt>
    <dgm:pt modelId="{CAE99F26-69D6-4B8D-8785-DEB78D901B54}">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IRS Audit Techniques Guide</a:t>
          </a:r>
          <a:endParaRPr lang="en-US" b="1" cap="none" spc="0" dirty="0">
            <a:ln w="50800"/>
            <a:solidFill>
              <a:schemeClr val="bg1"/>
            </a:solidFill>
            <a:effectLst/>
          </a:endParaRPr>
        </a:p>
      </dgm:t>
    </dgm:pt>
    <dgm:pt modelId="{4F87E966-CE68-4193-AAAB-EC25D63A8298}" type="parTrans" cxnId="{F0DFC876-4034-449A-B82A-9F339CCDFFC4}">
      <dgm:prSet/>
      <dgm:spPr/>
      <dgm:t>
        <a:bodyPr/>
        <a:lstStyle/>
        <a:p>
          <a:endParaRPr lang="en-US"/>
        </a:p>
      </dgm:t>
    </dgm:pt>
    <dgm:pt modelId="{3484CC04-0AF9-4EE6-AD8A-EB18606BDCB6}" type="sibTrans" cxnId="{F0DFC876-4034-449A-B82A-9F339CCDFFC4}">
      <dgm:prSet/>
      <dgm:spPr/>
      <dgm:t>
        <a:bodyPr/>
        <a:lstStyle/>
        <a:p>
          <a:endParaRPr lang="en-US"/>
        </a:p>
      </dgm:t>
    </dgm:pt>
    <dgm:pt modelId="{77F408FB-20E7-441E-A2FE-C998E09D868F}">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Benefits to our clients</a:t>
          </a:r>
          <a:endParaRPr lang="en-US" b="1" cap="none" spc="0" dirty="0">
            <a:ln w="50800"/>
            <a:solidFill>
              <a:schemeClr val="bg1"/>
            </a:solidFill>
            <a:effectLst/>
          </a:endParaRPr>
        </a:p>
      </dgm:t>
    </dgm:pt>
    <dgm:pt modelId="{2BFD82A0-80C6-4DB0-987F-28F347CA40C9}" type="parTrans" cxnId="{2AEF1454-A6C2-4AC3-A680-A14617AC3131}">
      <dgm:prSet/>
      <dgm:spPr/>
      <dgm:t>
        <a:bodyPr/>
        <a:lstStyle/>
        <a:p>
          <a:endParaRPr lang="en-US"/>
        </a:p>
      </dgm:t>
    </dgm:pt>
    <dgm:pt modelId="{7C6C21B0-EE98-47AC-AF42-9203851128AB}" type="sibTrans" cxnId="{2AEF1454-A6C2-4AC3-A680-A14617AC3131}">
      <dgm:prSet/>
      <dgm:spPr/>
      <dgm:t>
        <a:bodyPr/>
        <a:lstStyle/>
        <a:p>
          <a:endParaRPr lang="en-US"/>
        </a:p>
      </dgm:t>
    </dgm:pt>
    <dgm:pt modelId="{99F6A32F-6AE5-474F-BF33-4910E42C7A18}">
      <dgm:prSet phldrT="[Text]"/>
      <dgm:spPr>
        <a:solidFill>
          <a:schemeClr val="accent2"/>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Internal Revenue Code</a:t>
          </a:r>
        </a:p>
      </dgm:t>
    </dgm:pt>
    <dgm:pt modelId="{E98926EA-30C0-4F21-8512-9CBD46F23AA6}" type="parTrans" cxnId="{15BB0048-9047-4760-9D45-BE0A66C74D93}">
      <dgm:prSet/>
      <dgm:spPr/>
      <dgm:t>
        <a:bodyPr/>
        <a:lstStyle/>
        <a:p>
          <a:endParaRPr lang="en-US"/>
        </a:p>
      </dgm:t>
    </dgm:pt>
    <dgm:pt modelId="{9539DD2B-FF30-4517-A4AD-185380E1C84E}" type="sibTrans" cxnId="{15BB0048-9047-4760-9D45-BE0A66C74D93}">
      <dgm:prSet/>
      <dgm:spPr/>
      <dgm:t>
        <a:bodyPr/>
        <a:lstStyle/>
        <a:p>
          <a:endParaRPr lang="en-US"/>
        </a:p>
      </dgm:t>
    </dgm:pt>
    <dgm:pt modelId="{096F4E71-E221-407F-9B90-6D4902BD0561}">
      <dgm:prSet phldrT="[Text]"/>
      <dgm:spPr>
        <a:solidFill>
          <a:schemeClr val="accent2"/>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Treasury Regulations</a:t>
          </a:r>
        </a:p>
      </dgm:t>
    </dgm:pt>
    <dgm:pt modelId="{F25FFBD6-6630-438A-B29E-D9A14C29380E}" type="parTrans" cxnId="{AB7E449A-2513-4BE1-9844-DDFBA3815F45}">
      <dgm:prSet/>
      <dgm:spPr/>
      <dgm:t>
        <a:bodyPr/>
        <a:lstStyle/>
        <a:p>
          <a:endParaRPr lang="en-US"/>
        </a:p>
      </dgm:t>
    </dgm:pt>
    <dgm:pt modelId="{4D46D2A6-6246-4320-AE0D-939682282ED2}" type="sibTrans" cxnId="{AB7E449A-2513-4BE1-9844-DDFBA3815F45}">
      <dgm:prSet/>
      <dgm:spPr/>
      <dgm:t>
        <a:bodyPr/>
        <a:lstStyle/>
        <a:p>
          <a:endParaRPr lang="en-US"/>
        </a:p>
      </dgm:t>
    </dgm:pt>
    <dgm:pt modelId="{856A0212-24CA-4E91-AEEE-8D53727CC3F1}">
      <dgm:prSet phldrT="[Text]"/>
      <dgm:spPr>
        <a:solidFill>
          <a:schemeClr val="accent2"/>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Case Authority</a:t>
          </a:r>
        </a:p>
      </dgm:t>
    </dgm:pt>
    <dgm:pt modelId="{5A06FB28-474D-429A-956F-A1B96666890F}" type="parTrans" cxnId="{8EFB00AA-41B1-4BE9-B69F-8947E7F54EF3}">
      <dgm:prSet/>
      <dgm:spPr/>
      <dgm:t>
        <a:bodyPr/>
        <a:lstStyle/>
        <a:p>
          <a:endParaRPr lang="en-US"/>
        </a:p>
      </dgm:t>
    </dgm:pt>
    <dgm:pt modelId="{DC8D73A6-4CFA-4E78-A926-7E99EEC83479}" type="sibTrans" cxnId="{8EFB00AA-41B1-4BE9-B69F-8947E7F54EF3}">
      <dgm:prSet/>
      <dgm:spPr/>
      <dgm:t>
        <a:bodyPr/>
        <a:lstStyle/>
        <a:p>
          <a:endParaRPr lang="en-US"/>
        </a:p>
      </dgm:t>
    </dgm:pt>
    <dgm:pt modelId="{A7E6D7E7-A957-49A4-975B-8A58700121AA}">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Cost </a:t>
          </a:r>
          <a:r>
            <a:rPr lang="en-US" b="1" cap="none" spc="0" dirty="0" err="1" smtClean="0">
              <a:ln w="50800"/>
              <a:solidFill>
                <a:schemeClr val="bg1"/>
              </a:solidFill>
              <a:effectLst/>
            </a:rPr>
            <a:t>seg</a:t>
          </a:r>
          <a:r>
            <a:rPr lang="en-US" b="1" cap="none" spc="0" dirty="0" smtClean="0">
              <a:ln w="50800"/>
              <a:solidFill>
                <a:schemeClr val="bg1"/>
              </a:solidFill>
              <a:effectLst/>
            </a:rPr>
            <a:t>. with acquisition of land and new construction of office building</a:t>
          </a:r>
        </a:p>
      </dgm:t>
    </dgm:pt>
    <dgm:pt modelId="{98D4304F-3556-4F42-B56D-12B62D183A98}" type="parTrans" cxnId="{DAB5E8F5-E9C9-484A-8443-BFE61E50AF9B}">
      <dgm:prSet/>
      <dgm:spPr/>
      <dgm:t>
        <a:bodyPr/>
        <a:lstStyle/>
        <a:p>
          <a:endParaRPr lang="en-US"/>
        </a:p>
      </dgm:t>
    </dgm:pt>
    <dgm:pt modelId="{4F45F311-CFC3-46B7-B408-66FAB59A3C2C}" type="sibTrans" cxnId="{DAB5E8F5-E9C9-484A-8443-BFE61E50AF9B}">
      <dgm:prSet/>
      <dgm:spPr/>
      <dgm:t>
        <a:bodyPr/>
        <a:lstStyle/>
        <a:p>
          <a:endParaRPr lang="en-US"/>
        </a:p>
      </dgm:t>
    </dgm:pt>
    <dgm:pt modelId="{10910632-66E3-4DE1-988E-23F26651B03A}">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Acquisition of existing apartment</a:t>
          </a:r>
        </a:p>
      </dgm:t>
    </dgm:pt>
    <dgm:pt modelId="{77309C08-5D71-4F81-9A27-9C7595F023CD}" type="parTrans" cxnId="{8C71FE29-269A-4952-BA72-FFD07A88B0ED}">
      <dgm:prSet/>
      <dgm:spPr/>
      <dgm:t>
        <a:bodyPr/>
        <a:lstStyle/>
        <a:p>
          <a:endParaRPr lang="en-US"/>
        </a:p>
      </dgm:t>
    </dgm:pt>
    <dgm:pt modelId="{19634F4A-3CE2-479C-B5EB-7D8DA3798D66}" type="sibTrans" cxnId="{8C71FE29-269A-4952-BA72-FFD07A88B0ED}">
      <dgm:prSet/>
      <dgm:spPr/>
      <dgm:t>
        <a:bodyPr/>
        <a:lstStyle/>
        <a:p>
          <a:endParaRPr lang="en-US"/>
        </a:p>
      </dgm:t>
    </dgm:pt>
    <dgm:pt modelId="{B3A76506-CEAD-4088-8D7B-8DCBF51ACC2D}" type="pres">
      <dgm:prSet presAssocID="{957456F2-6A56-4994-AE3F-770A0C0D79BA}" presName="composite" presStyleCnt="0">
        <dgm:presLayoutVars>
          <dgm:chMax val="1"/>
          <dgm:dir/>
          <dgm:resizeHandles val="exact"/>
        </dgm:presLayoutVars>
      </dgm:prSet>
      <dgm:spPr/>
      <dgm:t>
        <a:bodyPr/>
        <a:lstStyle/>
        <a:p>
          <a:endParaRPr lang="en-US"/>
        </a:p>
      </dgm:t>
    </dgm:pt>
    <dgm:pt modelId="{CDCB3458-D3E7-4BC4-B2F3-58580A000C53}" type="pres">
      <dgm:prSet presAssocID="{F9439678-9BCE-4C92-A45A-955033FEC0F8}" presName="roof" presStyleLbl="dkBgShp" presStyleIdx="0" presStyleCnt="2" custScaleY="72917"/>
      <dgm:spPr/>
      <dgm:t>
        <a:bodyPr/>
        <a:lstStyle/>
        <a:p>
          <a:endParaRPr lang="en-US"/>
        </a:p>
      </dgm:t>
    </dgm:pt>
    <dgm:pt modelId="{C22C2255-3A1C-4211-9EE4-F63A24BC3B56}" type="pres">
      <dgm:prSet presAssocID="{F9439678-9BCE-4C92-A45A-955033FEC0F8}" presName="pillars" presStyleCnt="0"/>
      <dgm:spPr/>
    </dgm:pt>
    <dgm:pt modelId="{92994BD0-C845-4FEC-97C9-AF87297C1052}" type="pres">
      <dgm:prSet presAssocID="{F9439678-9BCE-4C92-A45A-955033FEC0F8}" presName="pillar1" presStyleLbl="node1" presStyleIdx="0" presStyleCnt="3">
        <dgm:presLayoutVars>
          <dgm:bulletEnabled val="1"/>
        </dgm:presLayoutVars>
      </dgm:prSet>
      <dgm:spPr/>
      <dgm:t>
        <a:bodyPr/>
        <a:lstStyle/>
        <a:p>
          <a:endParaRPr lang="en-US"/>
        </a:p>
      </dgm:t>
    </dgm:pt>
    <dgm:pt modelId="{331664FC-CB96-44BE-AD6A-EC63EFF1F128}" type="pres">
      <dgm:prSet presAssocID="{2CE44D4E-C3C0-4B79-9B69-4D4EC7195E9C}" presName="pillarX" presStyleLbl="node1" presStyleIdx="1" presStyleCnt="3">
        <dgm:presLayoutVars>
          <dgm:bulletEnabled val="1"/>
        </dgm:presLayoutVars>
      </dgm:prSet>
      <dgm:spPr/>
      <dgm:t>
        <a:bodyPr/>
        <a:lstStyle/>
        <a:p>
          <a:endParaRPr lang="en-US"/>
        </a:p>
      </dgm:t>
    </dgm:pt>
    <dgm:pt modelId="{205DAC21-27C6-4732-AA7F-7DC362B5533E}" type="pres">
      <dgm:prSet presAssocID="{4CFA5558-D20B-4550-A1C1-295CA33DFD85}" presName="pillarX" presStyleLbl="node1" presStyleIdx="2" presStyleCnt="3">
        <dgm:presLayoutVars>
          <dgm:bulletEnabled val="1"/>
        </dgm:presLayoutVars>
      </dgm:prSet>
      <dgm:spPr/>
      <dgm:t>
        <a:bodyPr/>
        <a:lstStyle/>
        <a:p>
          <a:endParaRPr lang="en-US"/>
        </a:p>
      </dgm:t>
    </dgm:pt>
    <dgm:pt modelId="{95910C44-442E-497C-A242-1146CEFBB24E}" type="pres">
      <dgm:prSet presAssocID="{F9439678-9BCE-4C92-A45A-955033FEC0F8}" presName="base" presStyleLbl="dkBgShp" presStyleIdx="1" presStyleCnt="2"/>
      <dgm:spPr/>
    </dgm:pt>
  </dgm:ptLst>
  <dgm:cxnLst>
    <dgm:cxn modelId="{7C8D01DB-3482-4224-A37F-272D08F04414}" type="presOf" srcId="{957456F2-6A56-4994-AE3F-770A0C0D79BA}" destId="{B3A76506-CEAD-4088-8D7B-8DCBF51ACC2D}" srcOrd="0" destOrd="0" presId="urn:microsoft.com/office/officeart/2005/8/layout/hList3"/>
    <dgm:cxn modelId="{15BB0048-9047-4760-9D45-BE0A66C74D93}" srcId="{2CE44D4E-C3C0-4B79-9B69-4D4EC7195E9C}" destId="{99F6A32F-6AE5-474F-BF33-4910E42C7A18}" srcOrd="0" destOrd="0" parTransId="{E98926EA-30C0-4F21-8512-9CBD46F23AA6}" sibTransId="{9539DD2B-FF30-4517-A4AD-185380E1C84E}"/>
    <dgm:cxn modelId="{B30D80E0-F51D-4A17-BF5C-6AE64FAD2A6A}" type="presOf" srcId="{44675CE7-FB15-4E7B-A41A-AD9B83A02987}" destId="{92994BD0-C845-4FEC-97C9-AF87297C1052}" srcOrd="0" destOrd="1" presId="urn:microsoft.com/office/officeart/2005/8/layout/hList3"/>
    <dgm:cxn modelId="{DAB5E8F5-E9C9-484A-8443-BFE61E50AF9B}" srcId="{4CFA5558-D20B-4550-A1C1-295CA33DFD85}" destId="{A7E6D7E7-A957-49A4-975B-8A58700121AA}" srcOrd="0" destOrd="0" parTransId="{98D4304F-3556-4F42-B56D-12B62D183A98}" sibTransId="{4F45F311-CFC3-46B7-B408-66FAB59A3C2C}"/>
    <dgm:cxn modelId="{E5D1711C-29A9-475A-B737-101454B30908}" type="presOf" srcId="{856A0212-24CA-4E91-AEEE-8D53727CC3F1}" destId="{331664FC-CB96-44BE-AD6A-EC63EFF1F128}" srcOrd="0" destOrd="3" presId="urn:microsoft.com/office/officeart/2005/8/layout/hList3"/>
    <dgm:cxn modelId="{E4DA8B25-00BC-48EE-B93A-C3A87A7820D6}" type="presOf" srcId="{4CFA5558-D20B-4550-A1C1-295CA33DFD85}" destId="{205DAC21-27C6-4732-AA7F-7DC362B5533E}" srcOrd="0" destOrd="0" presId="urn:microsoft.com/office/officeart/2005/8/layout/hList3"/>
    <dgm:cxn modelId="{9EC5F096-AB3D-4BB4-947F-8A634FD4FA00}" type="presOf" srcId="{096F4E71-E221-407F-9B90-6D4902BD0561}" destId="{331664FC-CB96-44BE-AD6A-EC63EFF1F128}" srcOrd="0" destOrd="2" presId="urn:microsoft.com/office/officeart/2005/8/layout/hList3"/>
    <dgm:cxn modelId="{AB7E449A-2513-4BE1-9844-DDFBA3815F45}" srcId="{2CE44D4E-C3C0-4B79-9B69-4D4EC7195E9C}" destId="{096F4E71-E221-407F-9B90-6D4902BD0561}" srcOrd="1" destOrd="0" parTransId="{F25FFBD6-6630-438A-B29E-D9A14C29380E}" sibTransId="{4D46D2A6-6246-4320-AE0D-939682282ED2}"/>
    <dgm:cxn modelId="{884AFC16-8A2E-4E81-BCE6-DD8FA388654F}" type="presOf" srcId="{F9439678-9BCE-4C92-A45A-955033FEC0F8}" destId="{CDCB3458-D3E7-4BC4-B2F3-58580A000C53}" srcOrd="0" destOrd="0" presId="urn:microsoft.com/office/officeart/2005/8/layout/hList3"/>
    <dgm:cxn modelId="{2AEF1454-A6C2-4AC3-A680-A14617AC3131}" srcId="{1ABCC22B-D6F9-46AC-AFEB-0ECBAAE75790}" destId="{77F408FB-20E7-441E-A2FE-C998E09D868F}" srcOrd="2" destOrd="0" parTransId="{2BFD82A0-80C6-4DB0-987F-28F347CA40C9}" sibTransId="{7C6C21B0-EE98-47AC-AF42-9203851128AB}"/>
    <dgm:cxn modelId="{F0DFC876-4034-449A-B82A-9F339CCDFFC4}" srcId="{1ABCC22B-D6F9-46AC-AFEB-0ECBAAE75790}" destId="{CAE99F26-69D6-4B8D-8785-DEB78D901B54}" srcOrd="1" destOrd="0" parTransId="{4F87E966-CE68-4193-AAAB-EC25D63A8298}" sibTransId="{3484CC04-0AF9-4EE6-AD8A-EB18606BDCB6}"/>
    <dgm:cxn modelId="{8B0A0AD5-CC4C-4F66-A562-B8E813E5200E}" type="presOf" srcId="{10910632-66E3-4DE1-988E-23F26651B03A}" destId="{205DAC21-27C6-4732-AA7F-7DC362B5533E}" srcOrd="0" destOrd="2" presId="urn:microsoft.com/office/officeart/2005/8/layout/hList3"/>
    <dgm:cxn modelId="{95C1BDDD-246E-4536-ABCD-BBF429464A16}" type="presOf" srcId="{99F6A32F-6AE5-474F-BF33-4910E42C7A18}" destId="{331664FC-CB96-44BE-AD6A-EC63EFF1F128}" srcOrd="0" destOrd="1" presId="urn:microsoft.com/office/officeart/2005/8/layout/hList3"/>
    <dgm:cxn modelId="{9AB61D47-DFE1-431E-92EC-97790A66E67E}" type="presOf" srcId="{A7E6D7E7-A957-49A4-975B-8A58700121AA}" destId="{205DAC21-27C6-4732-AA7F-7DC362B5533E}" srcOrd="0" destOrd="1" presId="urn:microsoft.com/office/officeart/2005/8/layout/hList3"/>
    <dgm:cxn modelId="{8C71FE29-269A-4952-BA72-FFD07A88B0ED}" srcId="{4CFA5558-D20B-4550-A1C1-295CA33DFD85}" destId="{10910632-66E3-4DE1-988E-23F26651B03A}" srcOrd="1" destOrd="0" parTransId="{77309C08-5D71-4F81-9A27-9C7595F023CD}" sibTransId="{19634F4A-3CE2-479C-B5EB-7D8DA3798D66}"/>
    <dgm:cxn modelId="{8E89881B-AEA1-4540-BAC4-BBA4AE3457F1}" type="presOf" srcId="{1ABCC22B-D6F9-46AC-AFEB-0ECBAAE75790}" destId="{92994BD0-C845-4FEC-97C9-AF87297C1052}" srcOrd="0" destOrd="0" presId="urn:microsoft.com/office/officeart/2005/8/layout/hList3"/>
    <dgm:cxn modelId="{1BD50E1B-30C7-4980-B84A-4EFA1EF3A017}" type="presOf" srcId="{CAE99F26-69D6-4B8D-8785-DEB78D901B54}" destId="{92994BD0-C845-4FEC-97C9-AF87297C1052}" srcOrd="0" destOrd="2" presId="urn:microsoft.com/office/officeart/2005/8/layout/hList3"/>
    <dgm:cxn modelId="{58310E0B-5D4D-4A74-AE5C-3AD672B2E036}" srcId="{F9439678-9BCE-4C92-A45A-955033FEC0F8}" destId="{4CFA5558-D20B-4550-A1C1-295CA33DFD85}" srcOrd="2" destOrd="0" parTransId="{08D8F7FF-E3CF-41BD-9F61-FEAC3C17C94E}" sibTransId="{0EE312E4-E65A-483F-99D5-412EB7397F68}"/>
    <dgm:cxn modelId="{0FD9E98C-8EF4-4876-82D8-29598ED14C8F}" type="presOf" srcId="{2CE44D4E-C3C0-4B79-9B69-4D4EC7195E9C}" destId="{331664FC-CB96-44BE-AD6A-EC63EFF1F128}" srcOrd="0" destOrd="0" presId="urn:microsoft.com/office/officeart/2005/8/layout/hList3"/>
    <dgm:cxn modelId="{FC13A445-59E5-426B-8014-DE953C8AF248}" srcId="{1ABCC22B-D6F9-46AC-AFEB-0ECBAAE75790}" destId="{44675CE7-FB15-4E7B-A41A-AD9B83A02987}" srcOrd="0" destOrd="0" parTransId="{87EF1F45-AABD-46D5-A57B-F4964C18CF70}" sibTransId="{969A954D-DD5D-4F99-A474-8ED30096F509}"/>
    <dgm:cxn modelId="{C4B5589A-FF2E-4ECC-8D46-C45CE69C3B36}" srcId="{957456F2-6A56-4994-AE3F-770A0C0D79BA}" destId="{F9439678-9BCE-4C92-A45A-955033FEC0F8}" srcOrd="0" destOrd="0" parTransId="{1F671BDD-4E31-409B-8918-019BA5EC2CD7}" sibTransId="{121DAFB2-CA43-4B07-B771-470419B10881}"/>
    <dgm:cxn modelId="{8EFB00AA-41B1-4BE9-B69F-8947E7F54EF3}" srcId="{2CE44D4E-C3C0-4B79-9B69-4D4EC7195E9C}" destId="{856A0212-24CA-4E91-AEEE-8D53727CC3F1}" srcOrd="2" destOrd="0" parTransId="{5A06FB28-474D-429A-956F-A1B96666890F}" sibTransId="{DC8D73A6-4CFA-4E78-A926-7E99EEC83479}"/>
    <dgm:cxn modelId="{48FD1622-3731-4A14-BE06-FECAB30DAB1B}" srcId="{F9439678-9BCE-4C92-A45A-955033FEC0F8}" destId="{2CE44D4E-C3C0-4B79-9B69-4D4EC7195E9C}" srcOrd="1" destOrd="0" parTransId="{647931E0-F17D-43F7-A0AD-0FF41F53A59E}" sibTransId="{AFA13349-0658-466C-8B72-9A41F16B5061}"/>
    <dgm:cxn modelId="{F7910E82-3DA9-4B46-8CA5-F811FD536D66}" type="presOf" srcId="{77F408FB-20E7-441E-A2FE-C998E09D868F}" destId="{92994BD0-C845-4FEC-97C9-AF87297C1052}" srcOrd="0" destOrd="3" presId="urn:microsoft.com/office/officeart/2005/8/layout/hList3"/>
    <dgm:cxn modelId="{C95FE839-CF3E-497F-878E-14BB18D44C24}" srcId="{F9439678-9BCE-4C92-A45A-955033FEC0F8}" destId="{1ABCC22B-D6F9-46AC-AFEB-0ECBAAE75790}" srcOrd="0" destOrd="0" parTransId="{4D55A09B-A278-4E46-948C-B0DC7070AAE7}" sibTransId="{9860E2EA-F3D8-4902-A326-A8F2F7AE7E31}"/>
    <dgm:cxn modelId="{C81473F2-53D5-40D6-8705-13F0ED2A24AB}" type="presParOf" srcId="{B3A76506-CEAD-4088-8D7B-8DCBF51ACC2D}" destId="{CDCB3458-D3E7-4BC4-B2F3-58580A000C53}" srcOrd="0" destOrd="0" presId="urn:microsoft.com/office/officeart/2005/8/layout/hList3"/>
    <dgm:cxn modelId="{C9781B32-2DD1-4ADF-95A4-A432324FCF61}" type="presParOf" srcId="{B3A76506-CEAD-4088-8D7B-8DCBF51ACC2D}" destId="{C22C2255-3A1C-4211-9EE4-F63A24BC3B56}" srcOrd="1" destOrd="0" presId="urn:microsoft.com/office/officeart/2005/8/layout/hList3"/>
    <dgm:cxn modelId="{48BEB17C-67CD-4163-A499-FD95566769AF}" type="presParOf" srcId="{C22C2255-3A1C-4211-9EE4-F63A24BC3B56}" destId="{92994BD0-C845-4FEC-97C9-AF87297C1052}" srcOrd="0" destOrd="0" presId="urn:microsoft.com/office/officeart/2005/8/layout/hList3"/>
    <dgm:cxn modelId="{B074861B-D077-447A-855C-58D7BD404C28}" type="presParOf" srcId="{C22C2255-3A1C-4211-9EE4-F63A24BC3B56}" destId="{331664FC-CB96-44BE-AD6A-EC63EFF1F128}" srcOrd="1" destOrd="0" presId="urn:microsoft.com/office/officeart/2005/8/layout/hList3"/>
    <dgm:cxn modelId="{4B8D38A8-8DE2-4BC8-9C4E-A6FA6CD4AC2D}" type="presParOf" srcId="{C22C2255-3A1C-4211-9EE4-F63A24BC3B56}" destId="{205DAC21-27C6-4732-AA7F-7DC362B5533E}" srcOrd="2" destOrd="0" presId="urn:microsoft.com/office/officeart/2005/8/layout/hList3"/>
    <dgm:cxn modelId="{5ED081A6-31F1-4652-8CC7-43839F21CC35}" type="presParOf" srcId="{B3A76506-CEAD-4088-8D7B-8DCBF51ACC2D}" destId="{95910C44-442E-497C-A242-1146CEFBB24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7456F2-6A56-4994-AE3F-770A0C0D79BA}" type="doc">
      <dgm:prSet loTypeId="urn:microsoft.com/office/officeart/2005/8/layout/hList3" loCatId="list" qsTypeId="urn:microsoft.com/office/officeart/2005/8/quickstyle/3d4" qsCatId="3D" csTypeId="urn:microsoft.com/office/officeart/2005/8/colors/accent2_2" csCatId="accent2" phldr="1"/>
      <dgm:spPr/>
      <dgm:t>
        <a:bodyPr/>
        <a:lstStyle/>
        <a:p>
          <a:endParaRPr lang="en-US"/>
        </a:p>
      </dgm:t>
    </dgm:pt>
    <dgm:pt modelId="{F9439678-9BCE-4C92-A45A-955033FEC0F8}">
      <dgm:prSet phldrT="[Text]"/>
      <dgm:spPr/>
      <dgm:t>
        <a:bodyPr/>
        <a:lstStyle/>
        <a:p>
          <a:r>
            <a:rPr lang="en-US"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Objectives</a:t>
          </a:r>
          <a:endParaRPr lang="en-US" dirty="0"/>
        </a:p>
      </dgm:t>
    </dgm:pt>
    <dgm:pt modelId="{1F671BDD-4E31-409B-8918-019BA5EC2CD7}" type="parTrans" cxnId="{C4B5589A-FF2E-4ECC-8D46-C45CE69C3B36}">
      <dgm:prSet/>
      <dgm:spPr/>
      <dgm:t>
        <a:bodyPr/>
        <a:lstStyle/>
        <a:p>
          <a:endParaRPr lang="en-US"/>
        </a:p>
      </dgm:t>
    </dgm:pt>
    <dgm:pt modelId="{121DAFB2-CA43-4B07-B771-470419B10881}" type="sibTrans" cxnId="{C4B5589A-FF2E-4ECC-8D46-C45CE69C3B36}">
      <dgm:prSet/>
      <dgm:spPr/>
      <dgm:t>
        <a:bodyPr/>
        <a:lstStyle/>
        <a:p>
          <a:endParaRPr lang="en-US"/>
        </a:p>
      </dgm:t>
    </dgm:pt>
    <dgm:pt modelId="{1ABCC22B-D6F9-46AC-AFEB-0ECBAAE75790}">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Bef>
              <a:spcPct val="0"/>
            </a:spcBef>
            <a:spcAft>
              <a:spcPct val="35000"/>
            </a:spcAft>
          </a:pPr>
          <a:r>
            <a:rPr lang="en-US" b="1" u="sng" cap="none" spc="0" dirty="0" smtClean="0">
              <a:ln w="50800"/>
              <a:solidFill>
                <a:schemeClr val="bg1"/>
              </a:solidFill>
              <a:effectLst/>
            </a:rPr>
            <a:t>Basics</a:t>
          </a:r>
          <a:endParaRPr lang="en-US" b="1" u="sng" cap="none" spc="0" dirty="0">
            <a:ln w="50800"/>
            <a:solidFill>
              <a:schemeClr val="bg1"/>
            </a:solidFill>
            <a:effectLst/>
          </a:endParaRPr>
        </a:p>
      </dgm:t>
    </dgm:pt>
    <dgm:pt modelId="{4D55A09B-A278-4E46-948C-B0DC7070AAE7}" type="parTrans" cxnId="{C95FE839-CF3E-497F-878E-14BB18D44C24}">
      <dgm:prSet/>
      <dgm:spPr/>
      <dgm:t>
        <a:bodyPr/>
        <a:lstStyle/>
        <a:p>
          <a:endParaRPr lang="en-US"/>
        </a:p>
      </dgm:t>
    </dgm:pt>
    <dgm:pt modelId="{9860E2EA-F3D8-4902-A326-A8F2F7AE7E31}" type="sibTrans" cxnId="{C95FE839-CF3E-497F-878E-14BB18D44C24}">
      <dgm:prSet/>
      <dgm:spPr/>
      <dgm:t>
        <a:bodyPr/>
        <a:lstStyle/>
        <a:p>
          <a:endParaRPr lang="en-US"/>
        </a:p>
      </dgm:t>
    </dgm:pt>
    <dgm:pt modelId="{2CE44D4E-C3C0-4B79-9B69-4D4EC7195E9C}">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Aft>
              <a:spcPct val="35000"/>
            </a:spcAft>
          </a:pPr>
          <a:r>
            <a:rPr lang="en-US" b="1" u="sng" cap="none" spc="0" dirty="0" smtClean="0">
              <a:ln w="50800"/>
              <a:solidFill>
                <a:schemeClr val="bg1"/>
              </a:solidFill>
              <a:effectLst/>
            </a:rPr>
            <a:t>Guidance</a:t>
          </a:r>
        </a:p>
      </dgm:t>
    </dgm:pt>
    <dgm:pt modelId="{647931E0-F17D-43F7-A0AD-0FF41F53A59E}" type="parTrans" cxnId="{48FD1622-3731-4A14-BE06-FECAB30DAB1B}">
      <dgm:prSet/>
      <dgm:spPr/>
      <dgm:t>
        <a:bodyPr/>
        <a:lstStyle/>
        <a:p>
          <a:endParaRPr lang="en-US"/>
        </a:p>
      </dgm:t>
    </dgm:pt>
    <dgm:pt modelId="{AFA13349-0658-466C-8B72-9A41F16B5061}" type="sibTrans" cxnId="{48FD1622-3731-4A14-BE06-FECAB30DAB1B}">
      <dgm:prSet/>
      <dgm:spPr/>
      <dgm:t>
        <a:bodyPr/>
        <a:lstStyle/>
        <a:p>
          <a:endParaRPr lang="en-US"/>
        </a:p>
      </dgm:t>
    </dgm:pt>
    <dgm:pt modelId="{4CFA5558-D20B-4550-A1C1-295CA33DFD85}">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Aft>
              <a:spcPct val="35000"/>
            </a:spcAft>
          </a:pPr>
          <a:r>
            <a:rPr lang="en-US" b="1" u="sng" cap="none" spc="0" dirty="0" smtClean="0">
              <a:ln w="50800"/>
              <a:solidFill>
                <a:schemeClr val="bg1"/>
              </a:solidFill>
              <a:effectLst/>
            </a:rPr>
            <a:t>Examples</a:t>
          </a:r>
        </a:p>
      </dgm:t>
    </dgm:pt>
    <dgm:pt modelId="{08D8F7FF-E3CF-41BD-9F61-FEAC3C17C94E}" type="parTrans" cxnId="{58310E0B-5D4D-4A74-AE5C-3AD672B2E036}">
      <dgm:prSet/>
      <dgm:spPr/>
      <dgm:t>
        <a:bodyPr/>
        <a:lstStyle/>
        <a:p>
          <a:endParaRPr lang="en-US"/>
        </a:p>
      </dgm:t>
    </dgm:pt>
    <dgm:pt modelId="{0EE312E4-E65A-483F-99D5-412EB7397F68}" type="sibTrans" cxnId="{58310E0B-5D4D-4A74-AE5C-3AD672B2E036}">
      <dgm:prSet/>
      <dgm:spPr/>
      <dgm:t>
        <a:bodyPr/>
        <a:lstStyle/>
        <a:p>
          <a:endParaRPr lang="en-US"/>
        </a:p>
      </dgm:t>
    </dgm:pt>
    <dgm:pt modelId="{44675CE7-FB15-4E7B-A41A-AD9B83A02987}">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General Description</a:t>
          </a:r>
          <a:endParaRPr lang="en-US" b="1" cap="none" spc="0" dirty="0">
            <a:ln w="50800"/>
            <a:solidFill>
              <a:schemeClr val="bg1"/>
            </a:solidFill>
            <a:effectLst/>
          </a:endParaRPr>
        </a:p>
      </dgm:t>
    </dgm:pt>
    <dgm:pt modelId="{87EF1F45-AABD-46D5-A57B-F4964C18CF70}" type="parTrans" cxnId="{FC13A445-59E5-426B-8014-DE953C8AF248}">
      <dgm:prSet/>
      <dgm:spPr/>
      <dgm:t>
        <a:bodyPr/>
        <a:lstStyle/>
        <a:p>
          <a:endParaRPr lang="en-US"/>
        </a:p>
      </dgm:t>
    </dgm:pt>
    <dgm:pt modelId="{969A954D-DD5D-4F99-A474-8ED30096F509}" type="sibTrans" cxnId="{FC13A445-59E5-426B-8014-DE953C8AF248}">
      <dgm:prSet/>
      <dgm:spPr/>
      <dgm:t>
        <a:bodyPr/>
        <a:lstStyle/>
        <a:p>
          <a:endParaRPr lang="en-US"/>
        </a:p>
      </dgm:t>
    </dgm:pt>
    <dgm:pt modelId="{CAE99F26-69D6-4B8D-8785-DEB78D901B54}">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IRS Audit Techniques Guide</a:t>
          </a:r>
          <a:endParaRPr lang="en-US" b="1" cap="none" spc="0" dirty="0">
            <a:ln w="50800"/>
            <a:solidFill>
              <a:schemeClr val="bg1"/>
            </a:solidFill>
            <a:effectLst/>
          </a:endParaRPr>
        </a:p>
      </dgm:t>
    </dgm:pt>
    <dgm:pt modelId="{4F87E966-CE68-4193-AAAB-EC25D63A8298}" type="parTrans" cxnId="{F0DFC876-4034-449A-B82A-9F339CCDFFC4}">
      <dgm:prSet/>
      <dgm:spPr/>
      <dgm:t>
        <a:bodyPr/>
        <a:lstStyle/>
        <a:p>
          <a:endParaRPr lang="en-US"/>
        </a:p>
      </dgm:t>
    </dgm:pt>
    <dgm:pt modelId="{3484CC04-0AF9-4EE6-AD8A-EB18606BDCB6}" type="sibTrans" cxnId="{F0DFC876-4034-449A-B82A-9F339CCDFFC4}">
      <dgm:prSet/>
      <dgm:spPr/>
      <dgm:t>
        <a:bodyPr/>
        <a:lstStyle/>
        <a:p>
          <a:endParaRPr lang="en-US"/>
        </a:p>
      </dgm:t>
    </dgm:pt>
    <dgm:pt modelId="{77F408FB-20E7-441E-A2FE-C998E09D868F}">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Benefits to our clients</a:t>
          </a:r>
          <a:endParaRPr lang="en-US" b="1" cap="none" spc="0" dirty="0">
            <a:ln w="50800"/>
            <a:solidFill>
              <a:schemeClr val="bg1"/>
            </a:solidFill>
            <a:effectLst/>
          </a:endParaRPr>
        </a:p>
      </dgm:t>
    </dgm:pt>
    <dgm:pt modelId="{2BFD82A0-80C6-4DB0-987F-28F347CA40C9}" type="parTrans" cxnId="{2AEF1454-A6C2-4AC3-A680-A14617AC3131}">
      <dgm:prSet/>
      <dgm:spPr/>
      <dgm:t>
        <a:bodyPr/>
        <a:lstStyle/>
        <a:p>
          <a:endParaRPr lang="en-US"/>
        </a:p>
      </dgm:t>
    </dgm:pt>
    <dgm:pt modelId="{7C6C21B0-EE98-47AC-AF42-9203851128AB}" type="sibTrans" cxnId="{2AEF1454-A6C2-4AC3-A680-A14617AC3131}">
      <dgm:prSet/>
      <dgm:spPr/>
      <dgm:t>
        <a:bodyPr/>
        <a:lstStyle/>
        <a:p>
          <a:endParaRPr lang="en-US"/>
        </a:p>
      </dgm:t>
    </dgm:pt>
    <dgm:pt modelId="{99F6A32F-6AE5-474F-BF33-4910E42C7A18}">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Internal Revenue Code</a:t>
          </a:r>
        </a:p>
      </dgm:t>
    </dgm:pt>
    <dgm:pt modelId="{E98926EA-30C0-4F21-8512-9CBD46F23AA6}" type="parTrans" cxnId="{15BB0048-9047-4760-9D45-BE0A66C74D93}">
      <dgm:prSet/>
      <dgm:spPr/>
      <dgm:t>
        <a:bodyPr/>
        <a:lstStyle/>
        <a:p>
          <a:endParaRPr lang="en-US"/>
        </a:p>
      </dgm:t>
    </dgm:pt>
    <dgm:pt modelId="{9539DD2B-FF30-4517-A4AD-185380E1C84E}" type="sibTrans" cxnId="{15BB0048-9047-4760-9D45-BE0A66C74D93}">
      <dgm:prSet/>
      <dgm:spPr/>
      <dgm:t>
        <a:bodyPr/>
        <a:lstStyle/>
        <a:p>
          <a:endParaRPr lang="en-US"/>
        </a:p>
      </dgm:t>
    </dgm:pt>
    <dgm:pt modelId="{096F4E71-E221-407F-9B90-6D4902BD0561}">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Treasury Regulations</a:t>
          </a:r>
        </a:p>
      </dgm:t>
    </dgm:pt>
    <dgm:pt modelId="{F25FFBD6-6630-438A-B29E-D9A14C29380E}" type="parTrans" cxnId="{AB7E449A-2513-4BE1-9844-DDFBA3815F45}">
      <dgm:prSet/>
      <dgm:spPr/>
      <dgm:t>
        <a:bodyPr/>
        <a:lstStyle/>
        <a:p>
          <a:endParaRPr lang="en-US"/>
        </a:p>
      </dgm:t>
    </dgm:pt>
    <dgm:pt modelId="{4D46D2A6-6246-4320-AE0D-939682282ED2}" type="sibTrans" cxnId="{AB7E449A-2513-4BE1-9844-DDFBA3815F45}">
      <dgm:prSet/>
      <dgm:spPr/>
      <dgm:t>
        <a:bodyPr/>
        <a:lstStyle/>
        <a:p>
          <a:endParaRPr lang="en-US"/>
        </a:p>
      </dgm:t>
    </dgm:pt>
    <dgm:pt modelId="{856A0212-24CA-4E91-AEEE-8D53727CC3F1}">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Case Authority</a:t>
          </a:r>
        </a:p>
      </dgm:t>
    </dgm:pt>
    <dgm:pt modelId="{5A06FB28-474D-429A-956F-A1B96666890F}" type="parTrans" cxnId="{8EFB00AA-41B1-4BE9-B69F-8947E7F54EF3}">
      <dgm:prSet/>
      <dgm:spPr/>
      <dgm:t>
        <a:bodyPr/>
        <a:lstStyle/>
        <a:p>
          <a:endParaRPr lang="en-US"/>
        </a:p>
      </dgm:t>
    </dgm:pt>
    <dgm:pt modelId="{DC8D73A6-4CFA-4E78-A926-7E99EEC83479}" type="sibTrans" cxnId="{8EFB00AA-41B1-4BE9-B69F-8947E7F54EF3}">
      <dgm:prSet/>
      <dgm:spPr/>
      <dgm:t>
        <a:bodyPr/>
        <a:lstStyle/>
        <a:p>
          <a:endParaRPr lang="en-US"/>
        </a:p>
      </dgm:t>
    </dgm:pt>
    <dgm:pt modelId="{A7E6D7E7-A957-49A4-975B-8A58700121AA}">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Cost </a:t>
          </a:r>
          <a:r>
            <a:rPr lang="en-US" b="1" cap="none" spc="0" dirty="0" err="1" smtClean="0">
              <a:ln w="50800"/>
              <a:solidFill>
                <a:schemeClr val="bg1"/>
              </a:solidFill>
              <a:effectLst/>
            </a:rPr>
            <a:t>seg</a:t>
          </a:r>
          <a:r>
            <a:rPr lang="en-US" b="1" cap="none" spc="0" dirty="0" smtClean="0">
              <a:ln w="50800"/>
              <a:solidFill>
                <a:schemeClr val="bg1"/>
              </a:solidFill>
              <a:effectLst/>
            </a:rPr>
            <a:t>. with acquisition of land and new construction of office building</a:t>
          </a:r>
        </a:p>
      </dgm:t>
    </dgm:pt>
    <dgm:pt modelId="{98D4304F-3556-4F42-B56D-12B62D183A98}" type="parTrans" cxnId="{DAB5E8F5-E9C9-484A-8443-BFE61E50AF9B}">
      <dgm:prSet/>
      <dgm:spPr/>
      <dgm:t>
        <a:bodyPr/>
        <a:lstStyle/>
        <a:p>
          <a:endParaRPr lang="en-US"/>
        </a:p>
      </dgm:t>
    </dgm:pt>
    <dgm:pt modelId="{4F45F311-CFC3-46B7-B408-66FAB59A3C2C}" type="sibTrans" cxnId="{DAB5E8F5-E9C9-484A-8443-BFE61E50AF9B}">
      <dgm:prSet/>
      <dgm:spPr/>
      <dgm:t>
        <a:bodyPr/>
        <a:lstStyle/>
        <a:p>
          <a:endParaRPr lang="en-US"/>
        </a:p>
      </dgm:t>
    </dgm:pt>
    <dgm:pt modelId="{10910632-66E3-4DE1-988E-23F26651B03A}">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Acquisition of existing apartment</a:t>
          </a:r>
        </a:p>
      </dgm:t>
    </dgm:pt>
    <dgm:pt modelId="{77309C08-5D71-4F81-9A27-9C7595F023CD}" type="parTrans" cxnId="{8C71FE29-269A-4952-BA72-FFD07A88B0ED}">
      <dgm:prSet/>
      <dgm:spPr/>
      <dgm:t>
        <a:bodyPr/>
        <a:lstStyle/>
        <a:p>
          <a:endParaRPr lang="en-US"/>
        </a:p>
      </dgm:t>
    </dgm:pt>
    <dgm:pt modelId="{19634F4A-3CE2-479C-B5EB-7D8DA3798D66}" type="sibTrans" cxnId="{8C71FE29-269A-4952-BA72-FFD07A88B0ED}">
      <dgm:prSet/>
      <dgm:spPr/>
      <dgm:t>
        <a:bodyPr/>
        <a:lstStyle/>
        <a:p>
          <a:endParaRPr lang="en-US"/>
        </a:p>
      </dgm:t>
    </dgm:pt>
    <dgm:pt modelId="{B3A76506-CEAD-4088-8D7B-8DCBF51ACC2D}" type="pres">
      <dgm:prSet presAssocID="{957456F2-6A56-4994-AE3F-770A0C0D79BA}" presName="composite" presStyleCnt="0">
        <dgm:presLayoutVars>
          <dgm:chMax val="1"/>
          <dgm:dir/>
          <dgm:resizeHandles val="exact"/>
        </dgm:presLayoutVars>
      </dgm:prSet>
      <dgm:spPr/>
      <dgm:t>
        <a:bodyPr/>
        <a:lstStyle/>
        <a:p>
          <a:endParaRPr lang="en-US"/>
        </a:p>
      </dgm:t>
    </dgm:pt>
    <dgm:pt modelId="{CDCB3458-D3E7-4BC4-B2F3-58580A000C53}" type="pres">
      <dgm:prSet presAssocID="{F9439678-9BCE-4C92-A45A-955033FEC0F8}" presName="roof" presStyleLbl="dkBgShp" presStyleIdx="0" presStyleCnt="2" custScaleY="72917"/>
      <dgm:spPr/>
      <dgm:t>
        <a:bodyPr/>
        <a:lstStyle/>
        <a:p>
          <a:endParaRPr lang="en-US"/>
        </a:p>
      </dgm:t>
    </dgm:pt>
    <dgm:pt modelId="{C22C2255-3A1C-4211-9EE4-F63A24BC3B56}" type="pres">
      <dgm:prSet presAssocID="{F9439678-9BCE-4C92-A45A-955033FEC0F8}" presName="pillars" presStyleCnt="0"/>
      <dgm:spPr/>
    </dgm:pt>
    <dgm:pt modelId="{92994BD0-C845-4FEC-97C9-AF87297C1052}" type="pres">
      <dgm:prSet presAssocID="{F9439678-9BCE-4C92-A45A-955033FEC0F8}" presName="pillar1" presStyleLbl="node1" presStyleIdx="0" presStyleCnt="3">
        <dgm:presLayoutVars>
          <dgm:bulletEnabled val="1"/>
        </dgm:presLayoutVars>
      </dgm:prSet>
      <dgm:spPr/>
      <dgm:t>
        <a:bodyPr/>
        <a:lstStyle/>
        <a:p>
          <a:endParaRPr lang="en-US"/>
        </a:p>
      </dgm:t>
    </dgm:pt>
    <dgm:pt modelId="{331664FC-CB96-44BE-AD6A-EC63EFF1F128}" type="pres">
      <dgm:prSet presAssocID="{2CE44D4E-C3C0-4B79-9B69-4D4EC7195E9C}" presName="pillarX" presStyleLbl="node1" presStyleIdx="1" presStyleCnt="3">
        <dgm:presLayoutVars>
          <dgm:bulletEnabled val="1"/>
        </dgm:presLayoutVars>
      </dgm:prSet>
      <dgm:spPr/>
      <dgm:t>
        <a:bodyPr/>
        <a:lstStyle/>
        <a:p>
          <a:endParaRPr lang="en-US"/>
        </a:p>
      </dgm:t>
    </dgm:pt>
    <dgm:pt modelId="{205DAC21-27C6-4732-AA7F-7DC362B5533E}" type="pres">
      <dgm:prSet presAssocID="{4CFA5558-D20B-4550-A1C1-295CA33DFD85}" presName="pillarX" presStyleLbl="node1" presStyleIdx="2" presStyleCnt="3">
        <dgm:presLayoutVars>
          <dgm:bulletEnabled val="1"/>
        </dgm:presLayoutVars>
      </dgm:prSet>
      <dgm:spPr/>
      <dgm:t>
        <a:bodyPr/>
        <a:lstStyle/>
        <a:p>
          <a:endParaRPr lang="en-US"/>
        </a:p>
      </dgm:t>
    </dgm:pt>
    <dgm:pt modelId="{95910C44-442E-497C-A242-1146CEFBB24E}" type="pres">
      <dgm:prSet presAssocID="{F9439678-9BCE-4C92-A45A-955033FEC0F8}" presName="base" presStyleLbl="dkBgShp" presStyleIdx="1" presStyleCnt="2"/>
      <dgm:spPr/>
    </dgm:pt>
  </dgm:ptLst>
  <dgm:cxnLst>
    <dgm:cxn modelId="{9266CB31-BD98-443F-8966-A016B8D1A564}" type="presOf" srcId="{CAE99F26-69D6-4B8D-8785-DEB78D901B54}" destId="{92994BD0-C845-4FEC-97C9-AF87297C1052}" srcOrd="0" destOrd="2" presId="urn:microsoft.com/office/officeart/2005/8/layout/hList3"/>
    <dgm:cxn modelId="{93B9DB0F-9DDF-4186-8924-5F755CC13B03}" type="presOf" srcId="{4CFA5558-D20B-4550-A1C1-295CA33DFD85}" destId="{205DAC21-27C6-4732-AA7F-7DC362B5533E}" srcOrd="0" destOrd="0" presId="urn:microsoft.com/office/officeart/2005/8/layout/hList3"/>
    <dgm:cxn modelId="{74C8012D-555E-48B8-BEB7-14E1BEAF5FFE}" type="presOf" srcId="{77F408FB-20E7-441E-A2FE-C998E09D868F}" destId="{92994BD0-C845-4FEC-97C9-AF87297C1052}" srcOrd="0" destOrd="3" presId="urn:microsoft.com/office/officeart/2005/8/layout/hList3"/>
    <dgm:cxn modelId="{300FB1CE-C5FF-4A9D-9AAD-9F92B2955564}" type="presOf" srcId="{1ABCC22B-D6F9-46AC-AFEB-0ECBAAE75790}" destId="{92994BD0-C845-4FEC-97C9-AF87297C1052}" srcOrd="0" destOrd="0" presId="urn:microsoft.com/office/officeart/2005/8/layout/hList3"/>
    <dgm:cxn modelId="{1F050F58-CB27-4C6A-913C-0BB51D651477}" type="presOf" srcId="{856A0212-24CA-4E91-AEEE-8D53727CC3F1}" destId="{331664FC-CB96-44BE-AD6A-EC63EFF1F128}" srcOrd="0" destOrd="3" presId="urn:microsoft.com/office/officeart/2005/8/layout/hList3"/>
    <dgm:cxn modelId="{CD86BFC6-17AF-40CD-8BB1-31378FA5D618}" type="presOf" srcId="{2CE44D4E-C3C0-4B79-9B69-4D4EC7195E9C}" destId="{331664FC-CB96-44BE-AD6A-EC63EFF1F128}" srcOrd="0" destOrd="0" presId="urn:microsoft.com/office/officeart/2005/8/layout/hList3"/>
    <dgm:cxn modelId="{15BB0048-9047-4760-9D45-BE0A66C74D93}" srcId="{2CE44D4E-C3C0-4B79-9B69-4D4EC7195E9C}" destId="{99F6A32F-6AE5-474F-BF33-4910E42C7A18}" srcOrd="0" destOrd="0" parTransId="{E98926EA-30C0-4F21-8512-9CBD46F23AA6}" sibTransId="{9539DD2B-FF30-4517-A4AD-185380E1C84E}"/>
    <dgm:cxn modelId="{DAB5E8F5-E9C9-484A-8443-BFE61E50AF9B}" srcId="{4CFA5558-D20B-4550-A1C1-295CA33DFD85}" destId="{A7E6D7E7-A957-49A4-975B-8A58700121AA}" srcOrd="0" destOrd="0" parTransId="{98D4304F-3556-4F42-B56D-12B62D183A98}" sibTransId="{4F45F311-CFC3-46B7-B408-66FAB59A3C2C}"/>
    <dgm:cxn modelId="{AB7E449A-2513-4BE1-9844-DDFBA3815F45}" srcId="{2CE44D4E-C3C0-4B79-9B69-4D4EC7195E9C}" destId="{096F4E71-E221-407F-9B90-6D4902BD0561}" srcOrd="1" destOrd="0" parTransId="{F25FFBD6-6630-438A-B29E-D9A14C29380E}" sibTransId="{4D46D2A6-6246-4320-AE0D-939682282ED2}"/>
    <dgm:cxn modelId="{2AEF1454-A6C2-4AC3-A680-A14617AC3131}" srcId="{1ABCC22B-D6F9-46AC-AFEB-0ECBAAE75790}" destId="{77F408FB-20E7-441E-A2FE-C998E09D868F}" srcOrd="2" destOrd="0" parTransId="{2BFD82A0-80C6-4DB0-987F-28F347CA40C9}" sibTransId="{7C6C21B0-EE98-47AC-AF42-9203851128AB}"/>
    <dgm:cxn modelId="{A58933F9-D51F-440E-8F58-73CDA120DFCC}" type="presOf" srcId="{096F4E71-E221-407F-9B90-6D4902BD0561}" destId="{331664FC-CB96-44BE-AD6A-EC63EFF1F128}" srcOrd="0" destOrd="2" presId="urn:microsoft.com/office/officeart/2005/8/layout/hList3"/>
    <dgm:cxn modelId="{F0DFC876-4034-449A-B82A-9F339CCDFFC4}" srcId="{1ABCC22B-D6F9-46AC-AFEB-0ECBAAE75790}" destId="{CAE99F26-69D6-4B8D-8785-DEB78D901B54}" srcOrd="1" destOrd="0" parTransId="{4F87E966-CE68-4193-AAAB-EC25D63A8298}" sibTransId="{3484CC04-0AF9-4EE6-AD8A-EB18606BDCB6}"/>
    <dgm:cxn modelId="{2886A5B6-AF4E-4C9F-96DE-04EC8B6FBD8A}" type="presOf" srcId="{44675CE7-FB15-4E7B-A41A-AD9B83A02987}" destId="{92994BD0-C845-4FEC-97C9-AF87297C1052}" srcOrd="0" destOrd="1" presId="urn:microsoft.com/office/officeart/2005/8/layout/hList3"/>
    <dgm:cxn modelId="{8C71FE29-269A-4952-BA72-FFD07A88B0ED}" srcId="{4CFA5558-D20B-4550-A1C1-295CA33DFD85}" destId="{10910632-66E3-4DE1-988E-23F26651B03A}" srcOrd="1" destOrd="0" parTransId="{77309C08-5D71-4F81-9A27-9C7595F023CD}" sibTransId="{19634F4A-3CE2-479C-B5EB-7D8DA3798D66}"/>
    <dgm:cxn modelId="{0B82F17A-CABE-4A9D-B5EE-2AE90F844775}" type="presOf" srcId="{10910632-66E3-4DE1-988E-23F26651B03A}" destId="{205DAC21-27C6-4732-AA7F-7DC362B5533E}" srcOrd="0" destOrd="2" presId="urn:microsoft.com/office/officeart/2005/8/layout/hList3"/>
    <dgm:cxn modelId="{9C92A072-6133-4506-9324-E82B2D396801}" type="presOf" srcId="{99F6A32F-6AE5-474F-BF33-4910E42C7A18}" destId="{331664FC-CB96-44BE-AD6A-EC63EFF1F128}" srcOrd="0" destOrd="1" presId="urn:microsoft.com/office/officeart/2005/8/layout/hList3"/>
    <dgm:cxn modelId="{58310E0B-5D4D-4A74-AE5C-3AD672B2E036}" srcId="{F9439678-9BCE-4C92-A45A-955033FEC0F8}" destId="{4CFA5558-D20B-4550-A1C1-295CA33DFD85}" srcOrd="2" destOrd="0" parTransId="{08D8F7FF-E3CF-41BD-9F61-FEAC3C17C94E}" sibTransId="{0EE312E4-E65A-483F-99D5-412EB7397F68}"/>
    <dgm:cxn modelId="{59516CA7-D91A-4D8E-8724-3C23A0A5FB50}" type="presOf" srcId="{F9439678-9BCE-4C92-A45A-955033FEC0F8}" destId="{CDCB3458-D3E7-4BC4-B2F3-58580A000C53}" srcOrd="0" destOrd="0" presId="urn:microsoft.com/office/officeart/2005/8/layout/hList3"/>
    <dgm:cxn modelId="{FC13A445-59E5-426B-8014-DE953C8AF248}" srcId="{1ABCC22B-D6F9-46AC-AFEB-0ECBAAE75790}" destId="{44675CE7-FB15-4E7B-A41A-AD9B83A02987}" srcOrd="0" destOrd="0" parTransId="{87EF1F45-AABD-46D5-A57B-F4964C18CF70}" sibTransId="{969A954D-DD5D-4F99-A474-8ED30096F509}"/>
    <dgm:cxn modelId="{C4B5589A-FF2E-4ECC-8D46-C45CE69C3B36}" srcId="{957456F2-6A56-4994-AE3F-770A0C0D79BA}" destId="{F9439678-9BCE-4C92-A45A-955033FEC0F8}" srcOrd="0" destOrd="0" parTransId="{1F671BDD-4E31-409B-8918-019BA5EC2CD7}" sibTransId="{121DAFB2-CA43-4B07-B771-470419B10881}"/>
    <dgm:cxn modelId="{FCEF7C37-3D1A-4E10-A895-BDE04B841FC2}" type="presOf" srcId="{957456F2-6A56-4994-AE3F-770A0C0D79BA}" destId="{B3A76506-CEAD-4088-8D7B-8DCBF51ACC2D}" srcOrd="0" destOrd="0" presId="urn:microsoft.com/office/officeart/2005/8/layout/hList3"/>
    <dgm:cxn modelId="{FBED2B6D-E8E5-4F18-A2B6-85AE0F7AA2B1}" type="presOf" srcId="{A7E6D7E7-A957-49A4-975B-8A58700121AA}" destId="{205DAC21-27C6-4732-AA7F-7DC362B5533E}" srcOrd="0" destOrd="1" presId="urn:microsoft.com/office/officeart/2005/8/layout/hList3"/>
    <dgm:cxn modelId="{8EFB00AA-41B1-4BE9-B69F-8947E7F54EF3}" srcId="{2CE44D4E-C3C0-4B79-9B69-4D4EC7195E9C}" destId="{856A0212-24CA-4E91-AEEE-8D53727CC3F1}" srcOrd="2" destOrd="0" parTransId="{5A06FB28-474D-429A-956F-A1B96666890F}" sibTransId="{DC8D73A6-4CFA-4E78-A926-7E99EEC83479}"/>
    <dgm:cxn modelId="{48FD1622-3731-4A14-BE06-FECAB30DAB1B}" srcId="{F9439678-9BCE-4C92-A45A-955033FEC0F8}" destId="{2CE44D4E-C3C0-4B79-9B69-4D4EC7195E9C}" srcOrd="1" destOrd="0" parTransId="{647931E0-F17D-43F7-A0AD-0FF41F53A59E}" sibTransId="{AFA13349-0658-466C-8B72-9A41F16B5061}"/>
    <dgm:cxn modelId="{C95FE839-CF3E-497F-878E-14BB18D44C24}" srcId="{F9439678-9BCE-4C92-A45A-955033FEC0F8}" destId="{1ABCC22B-D6F9-46AC-AFEB-0ECBAAE75790}" srcOrd="0" destOrd="0" parTransId="{4D55A09B-A278-4E46-948C-B0DC7070AAE7}" sibTransId="{9860E2EA-F3D8-4902-A326-A8F2F7AE7E31}"/>
    <dgm:cxn modelId="{3CC93A40-6087-4538-B66D-C38274B36B20}" type="presParOf" srcId="{B3A76506-CEAD-4088-8D7B-8DCBF51ACC2D}" destId="{CDCB3458-D3E7-4BC4-B2F3-58580A000C53}" srcOrd="0" destOrd="0" presId="urn:microsoft.com/office/officeart/2005/8/layout/hList3"/>
    <dgm:cxn modelId="{894900B9-C5AA-4281-BAF3-3F52D4B9D442}" type="presParOf" srcId="{B3A76506-CEAD-4088-8D7B-8DCBF51ACC2D}" destId="{C22C2255-3A1C-4211-9EE4-F63A24BC3B56}" srcOrd="1" destOrd="0" presId="urn:microsoft.com/office/officeart/2005/8/layout/hList3"/>
    <dgm:cxn modelId="{E8543FBB-E852-4BAD-B702-7902CE7A5072}" type="presParOf" srcId="{C22C2255-3A1C-4211-9EE4-F63A24BC3B56}" destId="{92994BD0-C845-4FEC-97C9-AF87297C1052}" srcOrd="0" destOrd="0" presId="urn:microsoft.com/office/officeart/2005/8/layout/hList3"/>
    <dgm:cxn modelId="{3AADE3F5-DF07-49A8-9F42-3C1870F08E5A}" type="presParOf" srcId="{C22C2255-3A1C-4211-9EE4-F63A24BC3B56}" destId="{331664FC-CB96-44BE-AD6A-EC63EFF1F128}" srcOrd="1" destOrd="0" presId="urn:microsoft.com/office/officeart/2005/8/layout/hList3"/>
    <dgm:cxn modelId="{B622A92E-A306-4655-83A2-919F7B79CA5F}" type="presParOf" srcId="{C22C2255-3A1C-4211-9EE4-F63A24BC3B56}" destId="{205DAC21-27C6-4732-AA7F-7DC362B5533E}" srcOrd="2" destOrd="0" presId="urn:microsoft.com/office/officeart/2005/8/layout/hList3"/>
    <dgm:cxn modelId="{814ABAB7-5455-49DC-9AF9-F6DCC637E35E}" type="presParOf" srcId="{B3A76506-CEAD-4088-8D7B-8DCBF51ACC2D}" destId="{95910C44-442E-497C-A242-1146CEFBB24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7456F2-6A56-4994-AE3F-770A0C0D79BA}" type="doc">
      <dgm:prSet loTypeId="urn:microsoft.com/office/officeart/2005/8/layout/hList3" loCatId="list" qsTypeId="urn:microsoft.com/office/officeart/2005/8/quickstyle/3d4" qsCatId="3D" csTypeId="urn:microsoft.com/office/officeart/2005/8/colors/accent2_2" csCatId="accent2" phldr="1"/>
      <dgm:spPr/>
      <dgm:t>
        <a:bodyPr/>
        <a:lstStyle/>
        <a:p>
          <a:endParaRPr lang="en-US"/>
        </a:p>
      </dgm:t>
    </dgm:pt>
    <dgm:pt modelId="{F9439678-9BCE-4C92-A45A-955033FEC0F8}">
      <dgm:prSet phldrT="[Text]"/>
      <dgm:spPr/>
      <dgm:t>
        <a:bodyPr/>
        <a:lstStyle/>
        <a:p>
          <a:r>
            <a:rPr lang="en-US"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Objectives</a:t>
          </a:r>
          <a:endParaRPr lang="en-US" dirty="0"/>
        </a:p>
      </dgm:t>
    </dgm:pt>
    <dgm:pt modelId="{1F671BDD-4E31-409B-8918-019BA5EC2CD7}" type="parTrans" cxnId="{C4B5589A-FF2E-4ECC-8D46-C45CE69C3B36}">
      <dgm:prSet/>
      <dgm:spPr/>
      <dgm:t>
        <a:bodyPr/>
        <a:lstStyle/>
        <a:p>
          <a:endParaRPr lang="en-US"/>
        </a:p>
      </dgm:t>
    </dgm:pt>
    <dgm:pt modelId="{121DAFB2-CA43-4B07-B771-470419B10881}" type="sibTrans" cxnId="{C4B5589A-FF2E-4ECC-8D46-C45CE69C3B36}">
      <dgm:prSet/>
      <dgm:spPr/>
      <dgm:t>
        <a:bodyPr/>
        <a:lstStyle/>
        <a:p>
          <a:endParaRPr lang="en-US"/>
        </a:p>
      </dgm:t>
    </dgm:pt>
    <dgm:pt modelId="{1ABCC22B-D6F9-46AC-AFEB-0ECBAAE75790}">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Bef>
              <a:spcPct val="0"/>
            </a:spcBef>
            <a:spcAft>
              <a:spcPct val="35000"/>
            </a:spcAft>
          </a:pPr>
          <a:r>
            <a:rPr lang="en-US" b="1" u="sng" cap="none" spc="0" dirty="0" smtClean="0">
              <a:ln w="50800"/>
              <a:solidFill>
                <a:schemeClr val="bg1"/>
              </a:solidFill>
              <a:effectLst/>
            </a:rPr>
            <a:t>Basics</a:t>
          </a:r>
          <a:endParaRPr lang="en-US" b="1" u="sng" cap="none" spc="0" dirty="0">
            <a:ln w="50800"/>
            <a:solidFill>
              <a:schemeClr val="bg1"/>
            </a:solidFill>
            <a:effectLst/>
          </a:endParaRPr>
        </a:p>
      </dgm:t>
    </dgm:pt>
    <dgm:pt modelId="{4D55A09B-A278-4E46-948C-B0DC7070AAE7}" type="parTrans" cxnId="{C95FE839-CF3E-497F-878E-14BB18D44C24}">
      <dgm:prSet/>
      <dgm:spPr/>
      <dgm:t>
        <a:bodyPr/>
        <a:lstStyle/>
        <a:p>
          <a:endParaRPr lang="en-US"/>
        </a:p>
      </dgm:t>
    </dgm:pt>
    <dgm:pt modelId="{9860E2EA-F3D8-4902-A326-A8F2F7AE7E31}" type="sibTrans" cxnId="{C95FE839-CF3E-497F-878E-14BB18D44C24}">
      <dgm:prSet/>
      <dgm:spPr/>
      <dgm:t>
        <a:bodyPr/>
        <a:lstStyle/>
        <a:p>
          <a:endParaRPr lang="en-US"/>
        </a:p>
      </dgm:t>
    </dgm:pt>
    <dgm:pt modelId="{2CE44D4E-C3C0-4B79-9B69-4D4EC7195E9C}">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Aft>
              <a:spcPct val="35000"/>
            </a:spcAft>
          </a:pPr>
          <a:r>
            <a:rPr lang="en-US" b="1" u="sng" cap="none" spc="0" dirty="0" smtClean="0">
              <a:ln w="50800"/>
              <a:solidFill>
                <a:schemeClr val="bg1"/>
              </a:solidFill>
              <a:effectLst/>
            </a:rPr>
            <a:t>Guidance</a:t>
          </a:r>
        </a:p>
      </dgm:t>
    </dgm:pt>
    <dgm:pt modelId="{647931E0-F17D-43F7-A0AD-0FF41F53A59E}" type="parTrans" cxnId="{48FD1622-3731-4A14-BE06-FECAB30DAB1B}">
      <dgm:prSet/>
      <dgm:spPr/>
      <dgm:t>
        <a:bodyPr/>
        <a:lstStyle/>
        <a:p>
          <a:endParaRPr lang="en-US"/>
        </a:p>
      </dgm:t>
    </dgm:pt>
    <dgm:pt modelId="{AFA13349-0658-466C-8B72-9A41F16B5061}" type="sibTrans" cxnId="{48FD1622-3731-4A14-BE06-FECAB30DAB1B}">
      <dgm:prSet/>
      <dgm:spPr/>
      <dgm:t>
        <a:bodyPr/>
        <a:lstStyle/>
        <a:p>
          <a:endParaRPr lang="en-US"/>
        </a:p>
      </dgm:t>
    </dgm:pt>
    <dgm:pt modelId="{4CFA5558-D20B-4550-A1C1-295CA33DFD85}">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ctr">
            <a:spcAft>
              <a:spcPct val="35000"/>
            </a:spcAft>
          </a:pPr>
          <a:r>
            <a:rPr lang="en-US" b="1" u="sng" cap="none" spc="0" dirty="0" smtClean="0">
              <a:ln w="50800"/>
              <a:solidFill>
                <a:schemeClr val="bg1"/>
              </a:solidFill>
              <a:effectLst/>
            </a:rPr>
            <a:t>Examples</a:t>
          </a:r>
        </a:p>
      </dgm:t>
    </dgm:pt>
    <dgm:pt modelId="{08D8F7FF-E3CF-41BD-9F61-FEAC3C17C94E}" type="parTrans" cxnId="{58310E0B-5D4D-4A74-AE5C-3AD672B2E036}">
      <dgm:prSet/>
      <dgm:spPr/>
      <dgm:t>
        <a:bodyPr/>
        <a:lstStyle/>
        <a:p>
          <a:endParaRPr lang="en-US"/>
        </a:p>
      </dgm:t>
    </dgm:pt>
    <dgm:pt modelId="{0EE312E4-E65A-483F-99D5-412EB7397F68}" type="sibTrans" cxnId="{58310E0B-5D4D-4A74-AE5C-3AD672B2E036}">
      <dgm:prSet/>
      <dgm:spPr/>
      <dgm:t>
        <a:bodyPr/>
        <a:lstStyle/>
        <a:p>
          <a:endParaRPr lang="en-US"/>
        </a:p>
      </dgm:t>
    </dgm:pt>
    <dgm:pt modelId="{44675CE7-FB15-4E7B-A41A-AD9B83A02987}">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General Description</a:t>
          </a:r>
          <a:endParaRPr lang="en-US" b="1" cap="none" spc="0" dirty="0">
            <a:ln w="50800"/>
            <a:solidFill>
              <a:schemeClr val="bg1"/>
            </a:solidFill>
            <a:effectLst/>
          </a:endParaRPr>
        </a:p>
      </dgm:t>
    </dgm:pt>
    <dgm:pt modelId="{87EF1F45-AABD-46D5-A57B-F4964C18CF70}" type="parTrans" cxnId="{FC13A445-59E5-426B-8014-DE953C8AF248}">
      <dgm:prSet/>
      <dgm:spPr/>
      <dgm:t>
        <a:bodyPr/>
        <a:lstStyle/>
        <a:p>
          <a:endParaRPr lang="en-US"/>
        </a:p>
      </dgm:t>
    </dgm:pt>
    <dgm:pt modelId="{969A954D-DD5D-4F99-A474-8ED30096F509}" type="sibTrans" cxnId="{FC13A445-59E5-426B-8014-DE953C8AF248}">
      <dgm:prSet/>
      <dgm:spPr/>
      <dgm:t>
        <a:bodyPr/>
        <a:lstStyle/>
        <a:p>
          <a:endParaRPr lang="en-US"/>
        </a:p>
      </dgm:t>
    </dgm:pt>
    <dgm:pt modelId="{CAE99F26-69D6-4B8D-8785-DEB78D901B54}">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IRS Audit Techniques Guide</a:t>
          </a:r>
          <a:endParaRPr lang="en-US" b="1" cap="none" spc="0" dirty="0">
            <a:ln w="50800"/>
            <a:solidFill>
              <a:schemeClr val="bg1"/>
            </a:solidFill>
            <a:effectLst/>
          </a:endParaRPr>
        </a:p>
      </dgm:t>
    </dgm:pt>
    <dgm:pt modelId="{4F87E966-CE68-4193-AAAB-EC25D63A8298}" type="parTrans" cxnId="{F0DFC876-4034-449A-B82A-9F339CCDFFC4}">
      <dgm:prSet/>
      <dgm:spPr/>
      <dgm:t>
        <a:bodyPr/>
        <a:lstStyle/>
        <a:p>
          <a:endParaRPr lang="en-US"/>
        </a:p>
      </dgm:t>
    </dgm:pt>
    <dgm:pt modelId="{3484CC04-0AF9-4EE6-AD8A-EB18606BDCB6}" type="sibTrans" cxnId="{F0DFC876-4034-449A-B82A-9F339CCDFFC4}">
      <dgm:prSet/>
      <dgm:spPr/>
      <dgm:t>
        <a:bodyPr/>
        <a:lstStyle/>
        <a:p>
          <a:endParaRPr lang="en-US"/>
        </a:p>
      </dgm:t>
    </dgm:pt>
    <dgm:pt modelId="{77F408FB-20E7-441E-A2FE-C998E09D868F}">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Bef>
              <a:spcPts val="0"/>
            </a:spcBef>
            <a:spcAft>
              <a:spcPts val="1200"/>
            </a:spcAft>
          </a:pPr>
          <a:r>
            <a:rPr lang="en-US" b="1" cap="none" spc="0" dirty="0" smtClean="0">
              <a:ln w="50800"/>
              <a:solidFill>
                <a:schemeClr val="bg1"/>
              </a:solidFill>
              <a:effectLst/>
            </a:rPr>
            <a:t>Benefits to our clients</a:t>
          </a:r>
          <a:endParaRPr lang="en-US" b="1" cap="none" spc="0" dirty="0">
            <a:ln w="50800"/>
            <a:solidFill>
              <a:schemeClr val="bg1"/>
            </a:solidFill>
            <a:effectLst/>
          </a:endParaRPr>
        </a:p>
      </dgm:t>
    </dgm:pt>
    <dgm:pt modelId="{2BFD82A0-80C6-4DB0-987F-28F347CA40C9}" type="parTrans" cxnId="{2AEF1454-A6C2-4AC3-A680-A14617AC3131}">
      <dgm:prSet/>
      <dgm:spPr/>
      <dgm:t>
        <a:bodyPr/>
        <a:lstStyle/>
        <a:p>
          <a:endParaRPr lang="en-US"/>
        </a:p>
      </dgm:t>
    </dgm:pt>
    <dgm:pt modelId="{7C6C21B0-EE98-47AC-AF42-9203851128AB}" type="sibTrans" cxnId="{2AEF1454-A6C2-4AC3-A680-A14617AC3131}">
      <dgm:prSet/>
      <dgm:spPr/>
      <dgm:t>
        <a:bodyPr/>
        <a:lstStyle/>
        <a:p>
          <a:endParaRPr lang="en-US"/>
        </a:p>
      </dgm:t>
    </dgm:pt>
    <dgm:pt modelId="{99F6A32F-6AE5-474F-BF33-4910E42C7A18}">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Internal Revenue Code</a:t>
          </a:r>
        </a:p>
      </dgm:t>
    </dgm:pt>
    <dgm:pt modelId="{E98926EA-30C0-4F21-8512-9CBD46F23AA6}" type="parTrans" cxnId="{15BB0048-9047-4760-9D45-BE0A66C74D93}">
      <dgm:prSet/>
      <dgm:spPr/>
      <dgm:t>
        <a:bodyPr/>
        <a:lstStyle/>
        <a:p>
          <a:endParaRPr lang="en-US"/>
        </a:p>
      </dgm:t>
    </dgm:pt>
    <dgm:pt modelId="{9539DD2B-FF30-4517-A4AD-185380E1C84E}" type="sibTrans" cxnId="{15BB0048-9047-4760-9D45-BE0A66C74D93}">
      <dgm:prSet/>
      <dgm:spPr/>
      <dgm:t>
        <a:bodyPr/>
        <a:lstStyle/>
        <a:p>
          <a:endParaRPr lang="en-US"/>
        </a:p>
      </dgm:t>
    </dgm:pt>
    <dgm:pt modelId="{096F4E71-E221-407F-9B90-6D4902BD0561}">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Treasury Regulations</a:t>
          </a:r>
        </a:p>
      </dgm:t>
    </dgm:pt>
    <dgm:pt modelId="{F25FFBD6-6630-438A-B29E-D9A14C29380E}" type="parTrans" cxnId="{AB7E449A-2513-4BE1-9844-DDFBA3815F45}">
      <dgm:prSet/>
      <dgm:spPr/>
      <dgm:t>
        <a:bodyPr/>
        <a:lstStyle/>
        <a:p>
          <a:endParaRPr lang="en-US"/>
        </a:p>
      </dgm:t>
    </dgm:pt>
    <dgm:pt modelId="{4D46D2A6-6246-4320-AE0D-939682282ED2}" type="sibTrans" cxnId="{AB7E449A-2513-4BE1-9844-DDFBA3815F45}">
      <dgm:prSet/>
      <dgm:spPr/>
      <dgm:t>
        <a:bodyPr/>
        <a:lstStyle/>
        <a:p>
          <a:endParaRPr lang="en-US"/>
        </a:p>
      </dgm:t>
    </dgm:pt>
    <dgm:pt modelId="{856A0212-24CA-4E91-AEEE-8D53727CC3F1}">
      <dgm:prSet phldrT="[Text]"/>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Case Authority</a:t>
          </a:r>
        </a:p>
      </dgm:t>
    </dgm:pt>
    <dgm:pt modelId="{5A06FB28-474D-429A-956F-A1B96666890F}" type="parTrans" cxnId="{8EFB00AA-41B1-4BE9-B69F-8947E7F54EF3}">
      <dgm:prSet/>
      <dgm:spPr/>
      <dgm:t>
        <a:bodyPr/>
        <a:lstStyle/>
        <a:p>
          <a:endParaRPr lang="en-US"/>
        </a:p>
      </dgm:t>
    </dgm:pt>
    <dgm:pt modelId="{DC8D73A6-4CFA-4E78-A926-7E99EEC83479}" type="sibTrans" cxnId="{8EFB00AA-41B1-4BE9-B69F-8947E7F54EF3}">
      <dgm:prSet/>
      <dgm:spPr/>
      <dgm:t>
        <a:bodyPr/>
        <a:lstStyle/>
        <a:p>
          <a:endParaRPr lang="en-US"/>
        </a:p>
      </dgm:t>
    </dgm:pt>
    <dgm:pt modelId="{A7E6D7E7-A957-49A4-975B-8A58700121AA}">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Cost </a:t>
          </a:r>
          <a:r>
            <a:rPr lang="en-US" b="1" cap="none" spc="0" dirty="0" err="1" smtClean="0">
              <a:ln w="50800"/>
              <a:solidFill>
                <a:schemeClr val="bg1"/>
              </a:solidFill>
              <a:effectLst/>
            </a:rPr>
            <a:t>seg</a:t>
          </a:r>
          <a:r>
            <a:rPr lang="en-US" b="1" cap="none" spc="0" dirty="0" smtClean="0">
              <a:ln w="50800"/>
              <a:solidFill>
                <a:schemeClr val="bg1"/>
              </a:solidFill>
              <a:effectLst/>
            </a:rPr>
            <a:t>. with acquisition of land and new construction of office building</a:t>
          </a:r>
        </a:p>
      </dgm:t>
    </dgm:pt>
    <dgm:pt modelId="{98D4304F-3556-4F42-B56D-12B62D183A98}" type="parTrans" cxnId="{DAB5E8F5-E9C9-484A-8443-BFE61E50AF9B}">
      <dgm:prSet/>
      <dgm:spPr/>
      <dgm:t>
        <a:bodyPr/>
        <a:lstStyle/>
        <a:p>
          <a:endParaRPr lang="en-US"/>
        </a:p>
      </dgm:t>
    </dgm:pt>
    <dgm:pt modelId="{4F45F311-CFC3-46B7-B408-66FAB59A3C2C}" type="sibTrans" cxnId="{DAB5E8F5-E9C9-484A-8443-BFE61E50AF9B}">
      <dgm:prSet/>
      <dgm:spPr/>
      <dgm:t>
        <a:bodyPr/>
        <a:lstStyle/>
        <a:p>
          <a:endParaRPr lang="en-US"/>
        </a:p>
      </dgm:t>
    </dgm:pt>
    <dgm:pt modelId="{10910632-66E3-4DE1-988E-23F26651B03A}">
      <dgm:prSet phldrT="[Text]"/>
      <dgm:spPr>
        <a:solidFill>
          <a:schemeClr val="bg2">
            <a:lumMod val="50000"/>
            <a:lumOff val="50000"/>
          </a:schemeClr>
        </a:solidFill>
      </dgm:spPr>
      <dgm:t>
        <a:bodyPr>
          <a:scene3d>
            <a:camera prst="orthographicFront"/>
            <a:lightRig rig="balanced" dir="t">
              <a:rot lat="0" lon="0" rev="2100000"/>
            </a:lightRig>
          </a:scene3d>
          <a:sp3d extrusionH="57150" prstMaterial="metal">
            <a:bevelT w="38100" h="25400"/>
            <a:contourClr>
              <a:schemeClr val="bg2"/>
            </a:contourClr>
          </a:sp3d>
        </a:bodyPr>
        <a:lstStyle/>
        <a:p>
          <a:pPr algn="l">
            <a:spcAft>
              <a:spcPts val="1200"/>
            </a:spcAft>
          </a:pPr>
          <a:r>
            <a:rPr lang="en-US" b="1" cap="none" spc="0" dirty="0" smtClean="0">
              <a:ln w="50800"/>
              <a:solidFill>
                <a:schemeClr val="bg1"/>
              </a:solidFill>
              <a:effectLst/>
            </a:rPr>
            <a:t>Acquisition of existing apartment</a:t>
          </a:r>
        </a:p>
      </dgm:t>
    </dgm:pt>
    <dgm:pt modelId="{77309C08-5D71-4F81-9A27-9C7595F023CD}" type="parTrans" cxnId="{8C71FE29-269A-4952-BA72-FFD07A88B0ED}">
      <dgm:prSet/>
      <dgm:spPr/>
      <dgm:t>
        <a:bodyPr/>
        <a:lstStyle/>
        <a:p>
          <a:endParaRPr lang="en-US"/>
        </a:p>
      </dgm:t>
    </dgm:pt>
    <dgm:pt modelId="{19634F4A-3CE2-479C-B5EB-7D8DA3798D66}" type="sibTrans" cxnId="{8C71FE29-269A-4952-BA72-FFD07A88B0ED}">
      <dgm:prSet/>
      <dgm:spPr/>
      <dgm:t>
        <a:bodyPr/>
        <a:lstStyle/>
        <a:p>
          <a:endParaRPr lang="en-US"/>
        </a:p>
      </dgm:t>
    </dgm:pt>
    <dgm:pt modelId="{B3A76506-CEAD-4088-8D7B-8DCBF51ACC2D}" type="pres">
      <dgm:prSet presAssocID="{957456F2-6A56-4994-AE3F-770A0C0D79BA}" presName="composite" presStyleCnt="0">
        <dgm:presLayoutVars>
          <dgm:chMax val="1"/>
          <dgm:dir/>
          <dgm:resizeHandles val="exact"/>
        </dgm:presLayoutVars>
      </dgm:prSet>
      <dgm:spPr/>
      <dgm:t>
        <a:bodyPr/>
        <a:lstStyle/>
        <a:p>
          <a:endParaRPr lang="en-US"/>
        </a:p>
      </dgm:t>
    </dgm:pt>
    <dgm:pt modelId="{CDCB3458-D3E7-4BC4-B2F3-58580A000C53}" type="pres">
      <dgm:prSet presAssocID="{F9439678-9BCE-4C92-A45A-955033FEC0F8}" presName="roof" presStyleLbl="dkBgShp" presStyleIdx="0" presStyleCnt="2" custScaleY="72917"/>
      <dgm:spPr/>
      <dgm:t>
        <a:bodyPr/>
        <a:lstStyle/>
        <a:p>
          <a:endParaRPr lang="en-US"/>
        </a:p>
      </dgm:t>
    </dgm:pt>
    <dgm:pt modelId="{C22C2255-3A1C-4211-9EE4-F63A24BC3B56}" type="pres">
      <dgm:prSet presAssocID="{F9439678-9BCE-4C92-A45A-955033FEC0F8}" presName="pillars" presStyleCnt="0"/>
      <dgm:spPr/>
    </dgm:pt>
    <dgm:pt modelId="{92994BD0-C845-4FEC-97C9-AF87297C1052}" type="pres">
      <dgm:prSet presAssocID="{F9439678-9BCE-4C92-A45A-955033FEC0F8}" presName="pillar1" presStyleLbl="node1" presStyleIdx="0" presStyleCnt="3">
        <dgm:presLayoutVars>
          <dgm:bulletEnabled val="1"/>
        </dgm:presLayoutVars>
      </dgm:prSet>
      <dgm:spPr/>
      <dgm:t>
        <a:bodyPr/>
        <a:lstStyle/>
        <a:p>
          <a:endParaRPr lang="en-US"/>
        </a:p>
      </dgm:t>
    </dgm:pt>
    <dgm:pt modelId="{331664FC-CB96-44BE-AD6A-EC63EFF1F128}" type="pres">
      <dgm:prSet presAssocID="{2CE44D4E-C3C0-4B79-9B69-4D4EC7195E9C}" presName="pillarX" presStyleLbl="node1" presStyleIdx="1" presStyleCnt="3">
        <dgm:presLayoutVars>
          <dgm:bulletEnabled val="1"/>
        </dgm:presLayoutVars>
      </dgm:prSet>
      <dgm:spPr/>
      <dgm:t>
        <a:bodyPr/>
        <a:lstStyle/>
        <a:p>
          <a:endParaRPr lang="en-US"/>
        </a:p>
      </dgm:t>
    </dgm:pt>
    <dgm:pt modelId="{205DAC21-27C6-4732-AA7F-7DC362B5533E}" type="pres">
      <dgm:prSet presAssocID="{4CFA5558-D20B-4550-A1C1-295CA33DFD85}" presName="pillarX" presStyleLbl="node1" presStyleIdx="2" presStyleCnt="3">
        <dgm:presLayoutVars>
          <dgm:bulletEnabled val="1"/>
        </dgm:presLayoutVars>
      </dgm:prSet>
      <dgm:spPr/>
      <dgm:t>
        <a:bodyPr/>
        <a:lstStyle/>
        <a:p>
          <a:endParaRPr lang="en-US"/>
        </a:p>
      </dgm:t>
    </dgm:pt>
    <dgm:pt modelId="{95910C44-442E-497C-A242-1146CEFBB24E}" type="pres">
      <dgm:prSet presAssocID="{F9439678-9BCE-4C92-A45A-955033FEC0F8}" presName="base" presStyleLbl="dkBgShp" presStyleIdx="1" presStyleCnt="2"/>
      <dgm:spPr/>
    </dgm:pt>
  </dgm:ptLst>
  <dgm:cxnLst>
    <dgm:cxn modelId="{7062FAE1-4F1C-4C5A-9361-9B6C578E5736}" type="presOf" srcId="{096F4E71-E221-407F-9B90-6D4902BD0561}" destId="{331664FC-CB96-44BE-AD6A-EC63EFF1F128}" srcOrd="0" destOrd="2" presId="urn:microsoft.com/office/officeart/2005/8/layout/hList3"/>
    <dgm:cxn modelId="{6644FE78-E6A9-42BD-874A-0A287D3FEC47}" type="presOf" srcId="{2CE44D4E-C3C0-4B79-9B69-4D4EC7195E9C}" destId="{331664FC-CB96-44BE-AD6A-EC63EFF1F128}" srcOrd="0" destOrd="0" presId="urn:microsoft.com/office/officeart/2005/8/layout/hList3"/>
    <dgm:cxn modelId="{48D27CBB-C361-4C62-9064-6A807DB722EC}" type="presOf" srcId="{77F408FB-20E7-441E-A2FE-C998E09D868F}" destId="{92994BD0-C845-4FEC-97C9-AF87297C1052}" srcOrd="0" destOrd="3" presId="urn:microsoft.com/office/officeart/2005/8/layout/hList3"/>
    <dgm:cxn modelId="{710715E2-848B-4DBB-8755-8324B3975DB3}" type="presOf" srcId="{10910632-66E3-4DE1-988E-23F26651B03A}" destId="{205DAC21-27C6-4732-AA7F-7DC362B5533E}" srcOrd="0" destOrd="2" presId="urn:microsoft.com/office/officeart/2005/8/layout/hList3"/>
    <dgm:cxn modelId="{C95FE839-CF3E-497F-878E-14BB18D44C24}" srcId="{F9439678-9BCE-4C92-A45A-955033FEC0F8}" destId="{1ABCC22B-D6F9-46AC-AFEB-0ECBAAE75790}" srcOrd="0" destOrd="0" parTransId="{4D55A09B-A278-4E46-948C-B0DC7070AAE7}" sibTransId="{9860E2EA-F3D8-4902-A326-A8F2F7AE7E31}"/>
    <dgm:cxn modelId="{48FD1622-3731-4A14-BE06-FECAB30DAB1B}" srcId="{F9439678-9BCE-4C92-A45A-955033FEC0F8}" destId="{2CE44D4E-C3C0-4B79-9B69-4D4EC7195E9C}" srcOrd="1" destOrd="0" parTransId="{647931E0-F17D-43F7-A0AD-0FF41F53A59E}" sibTransId="{AFA13349-0658-466C-8B72-9A41F16B5061}"/>
    <dgm:cxn modelId="{15BB0048-9047-4760-9D45-BE0A66C74D93}" srcId="{2CE44D4E-C3C0-4B79-9B69-4D4EC7195E9C}" destId="{99F6A32F-6AE5-474F-BF33-4910E42C7A18}" srcOrd="0" destOrd="0" parTransId="{E98926EA-30C0-4F21-8512-9CBD46F23AA6}" sibTransId="{9539DD2B-FF30-4517-A4AD-185380E1C84E}"/>
    <dgm:cxn modelId="{58310E0B-5D4D-4A74-AE5C-3AD672B2E036}" srcId="{F9439678-9BCE-4C92-A45A-955033FEC0F8}" destId="{4CFA5558-D20B-4550-A1C1-295CA33DFD85}" srcOrd="2" destOrd="0" parTransId="{08D8F7FF-E3CF-41BD-9F61-FEAC3C17C94E}" sibTransId="{0EE312E4-E65A-483F-99D5-412EB7397F68}"/>
    <dgm:cxn modelId="{FC13A445-59E5-426B-8014-DE953C8AF248}" srcId="{1ABCC22B-D6F9-46AC-AFEB-0ECBAAE75790}" destId="{44675CE7-FB15-4E7B-A41A-AD9B83A02987}" srcOrd="0" destOrd="0" parTransId="{87EF1F45-AABD-46D5-A57B-F4964C18CF70}" sibTransId="{969A954D-DD5D-4F99-A474-8ED30096F509}"/>
    <dgm:cxn modelId="{DAB5E8F5-E9C9-484A-8443-BFE61E50AF9B}" srcId="{4CFA5558-D20B-4550-A1C1-295CA33DFD85}" destId="{A7E6D7E7-A957-49A4-975B-8A58700121AA}" srcOrd="0" destOrd="0" parTransId="{98D4304F-3556-4F42-B56D-12B62D183A98}" sibTransId="{4F45F311-CFC3-46B7-B408-66FAB59A3C2C}"/>
    <dgm:cxn modelId="{3BC02170-B508-4FE7-9065-C555E4EB9153}" type="presOf" srcId="{856A0212-24CA-4E91-AEEE-8D53727CC3F1}" destId="{331664FC-CB96-44BE-AD6A-EC63EFF1F128}" srcOrd="0" destOrd="3" presId="urn:microsoft.com/office/officeart/2005/8/layout/hList3"/>
    <dgm:cxn modelId="{96FA3130-9BC6-4616-BC9A-EE251A488038}" type="presOf" srcId="{957456F2-6A56-4994-AE3F-770A0C0D79BA}" destId="{B3A76506-CEAD-4088-8D7B-8DCBF51ACC2D}" srcOrd="0" destOrd="0" presId="urn:microsoft.com/office/officeart/2005/8/layout/hList3"/>
    <dgm:cxn modelId="{0C409CA9-1E86-4C16-A87C-F0670DEBD103}" type="presOf" srcId="{CAE99F26-69D6-4B8D-8785-DEB78D901B54}" destId="{92994BD0-C845-4FEC-97C9-AF87297C1052}" srcOrd="0" destOrd="2" presId="urn:microsoft.com/office/officeart/2005/8/layout/hList3"/>
    <dgm:cxn modelId="{FCB8F506-4A14-418E-8BB9-B68CF892B2A0}" type="presOf" srcId="{F9439678-9BCE-4C92-A45A-955033FEC0F8}" destId="{CDCB3458-D3E7-4BC4-B2F3-58580A000C53}" srcOrd="0" destOrd="0" presId="urn:microsoft.com/office/officeart/2005/8/layout/hList3"/>
    <dgm:cxn modelId="{19CE634D-4C8F-4DD5-9790-21BA5CD01639}" type="presOf" srcId="{44675CE7-FB15-4E7B-A41A-AD9B83A02987}" destId="{92994BD0-C845-4FEC-97C9-AF87297C1052}" srcOrd="0" destOrd="1" presId="urn:microsoft.com/office/officeart/2005/8/layout/hList3"/>
    <dgm:cxn modelId="{8EFB00AA-41B1-4BE9-B69F-8947E7F54EF3}" srcId="{2CE44D4E-C3C0-4B79-9B69-4D4EC7195E9C}" destId="{856A0212-24CA-4E91-AEEE-8D53727CC3F1}" srcOrd="2" destOrd="0" parTransId="{5A06FB28-474D-429A-956F-A1B96666890F}" sibTransId="{DC8D73A6-4CFA-4E78-A926-7E99EEC83479}"/>
    <dgm:cxn modelId="{C4B5589A-FF2E-4ECC-8D46-C45CE69C3B36}" srcId="{957456F2-6A56-4994-AE3F-770A0C0D79BA}" destId="{F9439678-9BCE-4C92-A45A-955033FEC0F8}" srcOrd="0" destOrd="0" parTransId="{1F671BDD-4E31-409B-8918-019BA5EC2CD7}" sibTransId="{121DAFB2-CA43-4B07-B771-470419B10881}"/>
    <dgm:cxn modelId="{8C71FE29-269A-4952-BA72-FFD07A88B0ED}" srcId="{4CFA5558-D20B-4550-A1C1-295CA33DFD85}" destId="{10910632-66E3-4DE1-988E-23F26651B03A}" srcOrd="1" destOrd="0" parTransId="{77309C08-5D71-4F81-9A27-9C7595F023CD}" sibTransId="{19634F4A-3CE2-479C-B5EB-7D8DA3798D66}"/>
    <dgm:cxn modelId="{2AEF1454-A6C2-4AC3-A680-A14617AC3131}" srcId="{1ABCC22B-D6F9-46AC-AFEB-0ECBAAE75790}" destId="{77F408FB-20E7-441E-A2FE-C998E09D868F}" srcOrd="2" destOrd="0" parTransId="{2BFD82A0-80C6-4DB0-987F-28F347CA40C9}" sibTransId="{7C6C21B0-EE98-47AC-AF42-9203851128AB}"/>
    <dgm:cxn modelId="{5E8CB08B-9D84-42C2-96A4-B732A193FAA3}" type="presOf" srcId="{1ABCC22B-D6F9-46AC-AFEB-0ECBAAE75790}" destId="{92994BD0-C845-4FEC-97C9-AF87297C1052}" srcOrd="0" destOrd="0" presId="urn:microsoft.com/office/officeart/2005/8/layout/hList3"/>
    <dgm:cxn modelId="{52C82DC1-1815-41A2-A570-E852FE002BA9}" type="presOf" srcId="{99F6A32F-6AE5-474F-BF33-4910E42C7A18}" destId="{331664FC-CB96-44BE-AD6A-EC63EFF1F128}" srcOrd="0" destOrd="1" presId="urn:microsoft.com/office/officeart/2005/8/layout/hList3"/>
    <dgm:cxn modelId="{AB7E449A-2513-4BE1-9844-DDFBA3815F45}" srcId="{2CE44D4E-C3C0-4B79-9B69-4D4EC7195E9C}" destId="{096F4E71-E221-407F-9B90-6D4902BD0561}" srcOrd="1" destOrd="0" parTransId="{F25FFBD6-6630-438A-B29E-D9A14C29380E}" sibTransId="{4D46D2A6-6246-4320-AE0D-939682282ED2}"/>
    <dgm:cxn modelId="{9BC73420-1917-4519-A2B5-6DB1ACA2E9CA}" type="presOf" srcId="{A7E6D7E7-A957-49A4-975B-8A58700121AA}" destId="{205DAC21-27C6-4732-AA7F-7DC362B5533E}" srcOrd="0" destOrd="1" presId="urn:microsoft.com/office/officeart/2005/8/layout/hList3"/>
    <dgm:cxn modelId="{F0DFC876-4034-449A-B82A-9F339CCDFFC4}" srcId="{1ABCC22B-D6F9-46AC-AFEB-0ECBAAE75790}" destId="{CAE99F26-69D6-4B8D-8785-DEB78D901B54}" srcOrd="1" destOrd="0" parTransId="{4F87E966-CE68-4193-AAAB-EC25D63A8298}" sibTransId="{3484CC04-0AF9-4EE6-AD8A-EB18606BDCB6}"/>
    <dgm:cxn modelId="{D4FC861E-B644-4568-82D1-571B09EA7358}" type="presOf" srcId="{4CFA5558-D20B-4550-A1C1-295CA33DFD85}" destId="{205DAC21-27C6-4732-AA7F-7DC362B5533E}" srcOrd="0" destOrd="0" presId="urn:microsoft.com/office/officeart/2005/8/layout/hList3"/>
    <dgm:cxn modelId="{8A67AEEC-57C8-4B0A-B646-682D8BA68B9F}" type="presParOf" srcId="{B3A76506-CEAD-4088-8D7B-8DCBF51ACC2D}" destId="{CDCB3458-D3E7-4BC4-B2F3-58580A000C53}" srcOrd="0" destOrd="0" presId="urn:microsoft.com/office/officeart/2005/8/layout/hList3"/>
    <dgm:cxn modelId="{DC0A8667-8433-4377-848C-89ACDF32D73A}" type="presParOf" srcId="{B3A76506-CEAD-4088-8D7B-8DCBF51ACC2D}" destId="{C22C2255-3A1C-4211-9EE4-F63A24BC3B56}" srcOrd="1" destOrd="0" presId="urn:microsoft.com/office/officeart/2005/8/layout/hList3"/>
    <dgm:cxn modelId="{4EA722C5-D868-4CD1-A2F1-A62BDDBEBFEC}" type="presParOf" srcId="{C22C2255-3A1C-4211-9EE4-F63A24BC3B56}" destId="{92994BD0-C845-4FEC-97C9-AF87297C1052}" srcOrd="0" destOrd="0" presId="urn:microsoft.com/office/officeart/2005/8/layout/hList3"/>
    <dgm:cxn modelId="{F53FE858-1240-4916-8C24-169D4B133F6A}" type="presParOf" srcId="{C22C2255-3A1C-4211-9EE4-F63A24BC3B56}" destId="{331664FC-CB96-44BE-AD6A-EC63EFF1F128}" srcOrd="1" destOrd="0" presId="urn:microsoft.com/office/officeart/2005/8/layout/hList3"/>
    <dgm:cxn modelId="{AEB72B1C-3B1D-4916-818C-7AF86CB678CB}" type="presParOf" srcId="{C22C2255-3A1C-4211-9EE4-F63A24BC3B56}" destId="{205DAC21-27C6-4732-AA7F-7DC362B5533E}" srcOrd="2" destOrd="0" presId="urn:microsoft.com/office/officeart/2005/8/layout/hList3"/>
    <dgm:cxn modelId="{CD103898-C1BD-4C94-BF62-B8BB34FBB332}" type="presParOf" srcId="{B3A76506-CEAD-4088-8D7B-8DCBF51ACC2D}" destId="{95910C44-442E-497C-A242-1146CEFBB24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lvl1pPr>
          </a:lstStyle>
          <a:p>
            <a:pPr>
              <a:defRPr/>
            </a:pPr>
            <a:fld id="{3DB16A13-9F1A-4F4C-97DF-59A1A71F7BC0}" type="slidenum">
              <a:rPr lang="en-US"/>
              <a:pPr>
                <a:defRPr/>
              </a:pPr>
              <a:t>‹#›</a:t>
            </a:fld>
            <a:endParaRPr lang="en-US"/>
          </a:p>
        </p:txBody>
      </p:sp>
    </p:spTree>
    <p:extLst>
      <p:ext uri="{BB962C8B-B14F-4D97-AF65-F5344CB8AC3E}">
        <p14:creationId xmlns:p14="http://schemas.microsoft.com/office/powerpoint/2010/main" val="2961477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endParaRPr lang="en-US" dirty="0" smtClean="0"/>
          </a:p>
        </p:txBody>
      </p:sp>
      <p:sp>
        <p:nvSpPr>
          <p:cNvPr id="39939" name="Slide Number Placeholder 3"/>
          <p:cNvSpPr>
            <a:spLocks noGrp="1"/>
          </p:cNvSpPr>
          <p:nvPr>
            <p:ph type="sldNum" sz="quarter" idx="5"/>
          </p:nvPr>
        </p:nvSpPr>
        <p:spPr>
          <a:noFill/>
        </p:spPr>
        <p:txBody>
          <a:bodyPr/>
          <a:lstStyle/>
          <a:p>
            <a:fld id="{1C9FB986-FFC4-4C46-9F55-6701B1944102}" type="slidenum">
              <a:rPr lang="en-US" smtClean="0"/>
              <a:pPr/>
              <a:t>1</a:t>
            </a:fld>
            <a:endParaRPr lang="en-US" smtClean="0"/>
          </a:p>
        </p:txBody>
      </p:sp>
    </p:spTree>
    <p:extLst>
      <p:ext uri="{BB962C8B-B14F-4D97-AF65-F5344CB8AC3E}">
        <p14:creationId xmlns:p14="http://schemas.microsoft.com/office/powerpoint/2010/main" val="213003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understand the distinction between purchasing the Partner interest in a LIHTC partnership</a:t>
            </a:r>
            <a:r>
              <a:rPr lang="en-US" baseline="0" dirty="0" smtClean="0"/>
              <a:t> vs. the underlying assets of a LIHTC partnership.</a:t>
            </a:r>
          </a:p>
          <a:p>
            <a:r>
              <a:rPr lang="en-US" baseline="0" dirty="0" smtClean="0"/>
              <a:t>The General Partner has the right to future cash flow of the LIHTC partnership as outlined in the permanent documents of the partnership, such as the Partnership Agreement, Developer Fee Agreement, etc.</a:t>
            </a:r>
          </a:p>
        </p:txBody>
      </p:sp>
      <p:sp>
        <p:nvSpPr>
          <p:cNvPr id="4" name="Slide Number Placeholder 3"/>
          <p:cNvSpPr>
            <a:spLocks noGrp="1"/>
          </p:cNvSpPr>
          <p:nvPr>
            <p:ph type="sldNum" sz="quarter" idx="10"/>
          </p:nvPr>
        </p:nvSpPr>
        <p:spPr/>
        <p:txBody>
          <a:bodyPr/>
          <a:lstStyle/>
          <a:p>
            <a:pPr>
              <a:defRPr/>
            </a:pPr>
            <a:fld id="{3DB16A13-9F1A-4F4C-97DF-59A1A71F7BC0}" type="slidenum">
              <a:rPr lang="en-US" smtClean="0"/>
              <a:pPr>
                <a:defRPr/>
              </a:pPr>
              <a:t>2</a:t>
            </a:fld>
            <a:endParaRPr lang="en-US"/>
          </a:p>
        </p:txBody>
      </p:sp>
    </p:spTree>
    <p:extLst>
      <p:ext uri="{BB962C8B-B14F-4D97-AF65-F5344CB8AC3E}">
        <p14:creationId xmlns:p14="http://schemas.microsoft.com/office/powerpoint/2010/main" val="45396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factors used in determining the value of the Partner interest in a real estate project:</a:t>
            </a:r>
          </a:p>
          <a:p>
            <a:r>
              <a:rPr lang="en-US" baseline="0" dirty="0" smtClean="0"/>
              <a:t> </a:t>
            </a:r>
          </a:p>
          <a:p>
            <a:pPr marL="0" indent="0">
              <a:buNone/>
            </a:pPr>
            <a:r>
              <a:rPr lang="en-US" sz="1200" kern="1200" dirty="0" smtClean="0">
                <a:solidFill>
                  <a:schemeClr val="tx1"/>
                </a:solidFill>
                <a:effectLst/>
                <a:latin typeface="Arial" charset="0"/>
                <a:ea typeface="+mn-ea"/>
                <a:cs typeface="+mn-cs"/>
              </a:rPr>
              <a:t>Calculation of NOI – Can the property operate on its own without the need of refinancing/contributions?</a:t>
            </a:r>
          </a:p>
          <a:p>
            <a:pPr marL="0" indent="0">
              <a:buNone/>
            </a:pP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Revenue projections – Is there a market advantage? (Percentage discount of LIHTC rent to achievable market rent) – Generally underwriting 10-20% gap. Historic data shows that rent has increased ~2.39% from 1999 through 2013. Generally 2% rent growth is reasonable, depending on the location of the project (state, metropolitan/rural, etc.). HUD Projects (hold harmless)?</a:t>
            </a:r>
          </a:p>
          <a:p>
            <a:endParaRPr lang="en-US" sz="1200" kern="1200" dirty="0" smtClean="0">
              <a:solidFill>
                <a:schemeClr val="tx1"/>
              </a:solidFill>
              <a:effectLst/>
              <a:latin typeface="Arial" charset="0"/>
              <a:ea typeface="+mn-ea"/>
              <a:cs typeface="+mn-cs"/>
            </a:endParaRPr>
          </a:p>
          <a:p>
            <a:pPr marL="0" indent="0">
              <a:buNone/>
            </a:pPr>
            <a:r>
              <a:rPr lang="en-US" sz="1200" kern="1200" dirty="0" smtClean="0">
                <a:solidFill>
                  <a:schemeClr val="tx1"/>
                </a:solidFill>
                <a:effectLst/>
                <a:latin typeface="Arial" charset="0"/>
                <a:ea typeface="+mn-ea"/>
                <a:cs typeface="+mn-cs"/>
              </a:rPr>
              <a:t>Operating expenses – Consider: Location, utility structure, age/design/condition of project, tenancy, number of units, unit mix, type of property (market, LIHTC, HUD). Generally 3% expense growth is reasonable, </a:t>
            </a:r>
          </a:p>
          <a:p>
            <a:pPr marL="0" indent="0">
              <a:buNone/>
            </a:pPr>
            <a:r>
              <a:rPr lang="en-US" sz="1200" kern="1200" dirty="0" smtClean="0">
                <a:solidFill>
                  <a:schemeClr val="tx1"/>
                </a:solidFill>
                <a:effectLst/>
                <a:latin typeface="Arial" charset="0"/>
                <a:ea typeface="+mn-ea"/>
                <a:cs typeface="+mn-cs"/>
              </a:rPr>
              <a:t>depending on location. Usually audited numbers are used in coming up with projections, as historical data is the best indicator. Reserves range from $250 – 500 per unit for older properties.</a:t>
            </a:r>
          </a:p>
          <a:p>
            <a:pPr marL="0" indent="0">
              <a:buNone/>
            </a:pP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Calculation of liabilities – Is any debt expected to be forgiven? Deferred interest? Developer Fees owed?  Can debt be refinanced? </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GP Cash benefits – developer fee, preferred return, GP loans, management fees (generally not considered a benefit included in discounted cash flow analysis)</a:t>
            </a:r>
          </a:p>
        </p:txBody>
      </p:sp>
      <p:sp>
        <p:nvSpPr>
          <p:cNvPr id="4" name="Slide Number Placeholder 3"/>
          <p:cNvSpPr>
            <a:spLocks noGrp="1"/>
          </p:cNvSpPr>
          <p:nvPr>
            <p:ph type="sldNum" sz="quarter" idx="10"/>
          </p:nvPr>
        </p:nvSpPr>
        <p:spPr/>
        <p:txBody>
          <a:bodyPr/>
          <a:lstStyle/>
          <a:p>
            <a:pPr>
              <a:defRPr/>
            </a:pPr>
            <a:fld id="{3DB16A13-9F1A-4F4C-97DF-59A1A71F7BC0}" type="slidenum">
              <a:rPr lang="en-US" smtClean="0"/>
              <a:pPr>
                <a:defRPr/>
              </a:pPr>
              <a:t>3</a:t>
            </a:fld>
            <a:endParaRPr lang="en-US"/>
          </a:p>
        </p:txBody>
      </p:sp>
    </p:spTree>
    <p:extLst>
      <p:ext uri="{BB962C8B-B14F-4D97-AF65-F5344CB8AC3E}">
        <p14:creationId xmlns:p14="http://schemas.microsoft.com/office/powerpoint/2010/main" val="2639996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a look at an example of a standard LIHTC annual</a:t>
            </a:r>
            <a:r>
              <a:rPr lang="en-US" baseline="0" dirty="0" smtClean="0"/>
              <a:t> </a:t>
            </a:r>
            <a:r>
              <a:rPr lang="en-US" dirty="0" smtClean="0"/>
              <a:t>cash waterfall.</a:t>
            </a:r>
          </a:p>
          <a:p>
            <a:r>
              <a:rPr lang="en-US" dirty="0" smtClean="0"/>
              <a:t> </a:t>
            </a:r>
          </a:p>
          <a:p>
            <a:r>
              <a:rPr lang="en-US" dirty="0" smtClean="0"/>
              <a:t>As you can see,</a:t>
            </a:r>
            <a:r>
              <a:rPr lang="en-US" baseline="0" dirty="0" smtClean="0"/>
              <a:t> available cash is first to be used to cover any payments made by, or due to the Limited Partner, as expected.</a:t>
            </a:r>
          </a:p>
          <a:p>
            <a:r>
              <a:rPr lang="en-US" baseline="0" dirty="0" smtClean="0"/>
              <a:t>Second, cash is used to fund reserves (another way for the Limited Partner to be reassured the project will not fail)</a:t>
            </a:r>
          </a:p>
          <a:p>
            <a:r>
              <a:rPr lang="en-US" baseline="0" dirty="0" smtClean="0"/>
              <a:t>Next, payments are made on the developer fee, a direct benefit to the General Partner</a:t>
            </a:r>
          </a:p>
          <a:p>
            <a:r>
              <a:rPr lang="en-US" baseline="0" dirty="0" smtClean="0"/>
              <a:t>Next to repay soft-debt loans</a:t>
            </a:r>
          </a:p>
          <a:p>
            <a:r>
              <a:rPr lang="en-US" baseline="0" dirty="0" smtClean="0"/>
              <a:t>Next is to pay GP guarantees, as well as an incentive management fee to the General Partner.</a:t>
            </a:r>
          </a:p>
          <a:p>
            <a:r>
              <a:rPr lang="en-US" baseline="0" dirty="0" smtClean="0"/>
              <a:t>Lastly, distributions are made pro-rata based on ownership percentage.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3DB16A13-9F1A-4F4C-97DF-59A1A71F7BC0}" type="slidenum">
              <a:rPr lang="en-US" smtClean="0"/>
              <a:pPr>
                <a:defRPr/>
              </a:pPr>
              <a:t>4</a:t>
            </a:fld>
            <a:endParaRPr lang="en-US"/>
          </a:p>
        </p:txBody>
      </p:sp>
    </p:spTree>
    <p:extLst>
      <p:ext uri="{BB962C8B-B14F-4D97-AF65-F5344CB8AC3E}">
        <p14:creationId xmlns:p14="http://schemas.microsoft.com/office/powerpoint/2010/main" val="1435401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a look at an example of a standard LIHTC cash waterfall following</a:t>
            </a:r>
            <a:r>
              <a:rPr lang="en-US" baseline="0" dirty="0" smtClean="0"/>
              <a:t> capital transactions or refinancing</a:t>
            </a:r>
            <a:r>
              <a:rPr lang="en-US" dirty="0" smtClean="0"/>
              <a:t>.</a:t>
            </a:r>
          </a:p>
          <a:p>
            <a:r>
              <a:rPr lang="en-US" dirty="0" smtClean="0"/>
              <a:t> </a:t>
            </a:r>
          </a:p>
          <a:p>
            <a:r>
              <a:rPr lang="en-US" dirty="0" smtClean="0"/>
              <a:t>As you can see,</a:t>
            </a:r>
            <a:r>
              <a:rPr lang="en-US" baseline="0" dirty="0" smtClean="0"/>
              <a:t> available cash is first to be used to cover any Limited Partner tax credit shortfalls.</a:t>
            </a:r>
          </a:p>
          <a:p>
            <a:r>
              <a:rPr lang="en-US" baseline="0" dirty="0" smtClean="0"/>
              <a:t>Second, cash is used to pay the Limited Partner’s tax liability resulting from the transaction</a:t>
            </a:r>
          </a:p>
          <a:p>
            <a:r>
              <a:rPr lang="en-US" baseline="0" dirty="0" smtClean="0"/>
              <a:t>Next, payments are made on the developer fee, a direct benefit to the General Partner</a:t>
            </a:r>
          </a:p>
          <a:p>
            <a:r>
              <a:rPr lang="en-US" baseline="0" dirty="0" smtClean="0"/>
              <a:t>Next to repay loans</a:t>
            </a:r>
          </a:p>
          <a:p>
            <a:r>
              <a:rPr lang="en-US" baseline="0" dirty="0" smtClean="0"/>
              <a:t>Next is to pay GP guarantees, as well as an incentive management fee to the General Partner.</a:t>
            </a:r>
          </a:p>
          <a:p>
            <a:r>
              <a:rPr lang="en-US" baseline="0" dirty="0" smtClean="0"/>
              <a:t>Lastly, any amount left over is distributed 80% to the General Partner and 20% to the Limited Partner.</a:t>
            </a:r>
          </a:p>
          <a:p>
            <a:endParaRPr lang="en-US" dirty="0"/>
          </a:p>
        </p:txBody>
      </p:sp>
      <p:sp>
        <p:nvSpPr>
          <p:cNvPr id="4" name="Slide Number Placeholder 3"/>
          <p:cNvSpPr>
            <a:spLocks noGrp="1"/>
          </p:cNvSpPr>
          <p:nvPr>
            <p:ph type="sldNum" sz="quarter" idx="10"/>
          </p:nvPr>
        </p:nvSpPr>
        <p:spPr/>
        <p:txBody>
          <a:bodyPr/>
          <a:lstStyle/>
          <a:p>
            <a:pPr>
              <a:defRPr/>
            </a:pPr>
            <a:fld id="{3DB16A13-9F1A-4F4C-97DF-59A1A71F7BC0}" type="slidenum">
              <a:rPr lang="en-US" smtClean="0"/>
              <a:pPr>
                <a:defRPr/>
              </a:pPr>
              <a:t>5</a:t>
            </a:fld>
            <a:endParaRPr lang="en-US"/>
          </a:p>
        </p:txBody>
      </p:sp>
    </p:spTree>
    <p:extLst>
      <p:ext uri="{BB962C8B-B14F-4D97-AF65-F5344CB8AC3E}">
        <p14:creationId xmlns:p14="http://schemas.microsoft.com/office/powerpoint/2010/main" val="791255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Master" Target="../slideMasters/slideMaster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Layouts/_rels/slideLayout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Master" Target="../slideMasters/slideMaster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graphicFrame>
        <p:nvGraphicFramePr>
          <p:cNvPr id="3" name="Diagram 2"/>
          <p:cNvGraphicFramePr/>
          <p:nvPr userDrawn="1"/>
        </p:nvGraphicFramePr>
        <p:xfrm>
          <a:off x="381000" y="381000"/>
          <a:ext cx="8382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graphicFrame>
        <p:nvGraphicFramePr>
          <p:cNvPr id="3" name="Diagram 2"/>
          <p:cNvGraphicFramePr/>
          <p:nvPr userDrawn="1"/>
        </p:nvGraphicFramePr>
        <p:xfrm>
          <a:off x="381000" y="381000"/>
          <a:ext cx="8382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355F70-724B-49AF-BD18-72D77DEB0DFA}"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12AA89-F5FB-49DA-AFEB-39BE7244DECF}"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48E4FF-5299-48A0-9ADF-F2FF301AC8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38013C-F6E9-484D-8AE3-EC9786F5AF95}"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9CD2D8-9D1E-438C-A301-735B3BE09E9A}"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525BDD-CC99-4835-BFC0-906626F231B6}"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A4E2620-A1AA-4A5D-8BC1-9FAACC601ACD}"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7EA404-A2FB-4939-989D-98EF035028E8}"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97B152-16DF-4017-886D-FC82CD17C474}"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BCCE2B-8E54-4049-B54B-9169F9A7715F}"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F261B6-4D65-4DC8-AA7C-7ECC63F73C6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graphicFrame>
        <p:nvGraphicFramePr>
          <p:cNvPr id="3" name="Diagram 2"/>
          <p:cNvGraphicFramePr/>
          <p:nvPr userDrawn="1"/>
        </p:nvGraphicFramePr>
        <p:xfrm>
          <a:off x="381000" y="381000"/>
          <a:ext cx="8382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graphicFrame>
        <p:nvGraphicFramePr>
          <p:cNvPr id="3" name="Diagram 2"/>
          <p:cNvGraphicFramePr/>
          <p:nvPr userDrawn="1"/>
        </p:nvGraphicFramePr>
        <p:xfrm>
          <a:off x="381000" y="381000"/>
          <a:ext cx="8382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userDrawn="1"/>
        </p:nvSpPr>
        <p:spPr bwMode="auto">
          <a:xfrm>
            <a:off x="3200400" y="1981200"/>
            <a:ext cx="45719" cy="45719"/>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r" defTabSz="914400" rtl="0" eaLnBrk="1" fontAlgn="base" latinLnBrk="0" hangingPunct="1">
              <a:lnSpc>
                <a:spcPct val="100000"/>
              </a:lnSpc>
              <a:spcBef>
                <a:spcPct val="5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Novoco Wall Navy Blue"/>
          <p:cNvPicPr>
            <a:picLocks noChangeAspect="1" noChangeArrowheads="1"/>
          </p:cNvPicPr>
          <p:nvPr userDrawn="1"/>
        </p:nvPicPr>
        <p:blipFill>
          <a:blip r:embed="rId17" cstate="print"/>
          <a:srcRect/>
          <a:stretch>
            <a:fillRect/>
          </a:stretch>
        </p:blipFill>
        <p:spPr bwMode="auto">
          <a:xfrm>
            <a:off x="-6350" y="-6350"/>
            <a:ext cx="9156700" cy="6870700"/>
          </a:xfrm>
          <a:prstGeom prst="rect">
            <a:avLst/>
          </a:prstGeom>
          <a:noFill/>
          <a:ln w="9525">
            <a:noFill/>
            <a:miter lim="800000"/>
            <a:headEnd/>
            <a:tailEnd/>
          </a:ln>
        </p:spPr>
      </p:pic>
      <p:sp>
        <p:nvSpPr>
          <p:cNvPr id="78852" name="Rectangle 4"/>
          <p:cNvSpPr>
            <a:spLocks noChangeArrowheads="1"/>
          </p:cNvSpPr>
          <p:nvPr/>
        </p:nvSpPr>
        <p:spPr bwMode="auto">
          <a:xfrm>
            <a:off x="228600" y="228600"/>
            <a:ext cx="8686800" cy="6400800"/>
          </a:xfrm>
          <a:prstGeom prst="rect">
            <a:avLst/>
          </a:prstGeom>
          <a:noFill/>
          <a:ln w="57150" cmpd="thickThin">
            <a:solidFill>
              <a:schemeClr val="bg1"/>
            </a:solidFill>
            <a:miter lim="800000"/>
            <a:headEnd/>
            <a:tailEnd/>
          </a:ln>
          <a:effectLst/>
        </p:spPr>
        <p:txBody>
          <a:bodyPr wrap="none" anchor="ctr"/>
          <a:lstStyle/>
          <a:p>
            <a:pPr algn="r">
              <a:spcBef>
                <a:spcPct val="50000"/>
              </a:spcBef>
              <a:defRPr/>
            </a:pPr>
            <a:endParaRPr lang="en-US"/>
          </a:p>
        </p:txBody>
      </p:sp>
      <p:sp>
        <p:nvSpPr>
          <p:cNvPr id="78853" name="Text Box 5"/>
          <p:cNvSpPr txBox="1">
            <a:spLocks noChangeArrowheads="1"/>
          </p:cNvSpPr>
          <p:nvPr/>
        </p:nvSpPr>
        <p:spPr bwMode="auto">
          <a:xfrm>
            <a:off x="228600" y="2971800"/>
            <a:ext cx="8686800" cy="762000"/>
          </a:xfrm>
          <a:prstGeom prst="rect">
            <a:avLst/>
          </a:prstGeom>
          <a:noFill/>
          <a:ln w="9525">
            <a:noFill/>
            <a:miter lim="800000"/>
            <a:headEnd/>
            <a:tailEnd/>
          </a:ln>
          <a:effectLst/>
        </p:spPr>
        <p:txBody>
          <a:bodyPr>
            <a:spAutoFit/>
          </a:bodyPr>
          <a:lstStyle/>
          <a:p>
            <a:pPr algn="ctr">
              <a:spcBef>
                <a:spcPct val="50000"/>
              </a:spcBef>
              <a:defRPr/>
            </a:pPr>
            <a:endParaRPr lang="en-US" sz="4400" b="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90" r:id="rId8"/>
    <p:sldLayoutId id="2147483691" r:id="rId9"/>
    <p:sldLayoutId id="2147483692" r:id="rId10"/>
    <p:sldLayoutId id="2147483693" r:id="rId11"/>
    <p:sldLayoutId id="2147483663" r:id="rId12"/>
    <p:sldLayoutId id="2147483664" r:id="rId13"/>
    <p:sldLayoutId id="2147483665" r:id="rId14"/>
    <p:sldLayoutId id="2147483666" r:id="rId15"/>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bg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a:solidFill>
            <a:schemeClr val="bg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a:solidFill>
            <a:schemeClr val="bg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a:solidFill>
            <a:schemeClr val="bg1"/>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a:solidFill>
            <a:schemeClr val="bg1"/>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a:solidFill>
            <a:schemeClr val="bg1"/>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a:solidFill>
            <a:schemeClr val="bg1"/>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a:solidFill>
            <a:schemeClr val="bg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35000"/>
        </a:spcBef>
        <a:spcAft>
          <a:spcPct val="0"/>
        </a:spcAft>
        <a:buChar char="•"/>
        <a:defRPr sz="3200" b="1">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35000"/>
        </a:spcBef>
        <a:spcAft>
          <a:spcPct val="0"/>
        </a:spcAft>
        <a:buChar char="–"/>
        <a:defRPr sz="28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35000"/>
        </a:spcBef>
        <a:spcAft>
          <a:spcPct val="0"/>
        </a:spcAft>
        <a:buChar char="•"/>
        <a:defRPr sz="2400">
          <a:solidFill>
            <a:schemeClr val="bg1"/>
          </a:solidFill>
          <a:effectLst>
            <a:outerShdw blurRad="38100" dist="38100" dir="2700000" algn="tl">
              <a:srgbClr val="C0C0C0"/>
            </a:outerShdw>
          </a:effectLst>
          <a:latin typeface="+mn-lt"/>
        </a:defRPr>
      </a:lvl3pPr>
      <a:lvl4pPr marL="1600200" indent="-228600" algn="l" rtl="0" eaLnBrk="0" fontAlgn="base" hangingPunct="0">
        <a:spcBef>
          <a:spcPct val="35000"/>
        </a:spcBef>
        <a:spcAft>
          <a:spcPct val="0"/>
        </a:spcAft>
        <a:buChar char="–"/>
        <a:defRPr sz="2000">
          <a:solidFill>
            <a:schemeClr val="bg1"/>
          </a:solidFill>
          <a:effectLst>
            <a:outerShdw blurRad="38100" dist="38100" dir="2700000" algn="tl">
              <a:srgbClr val="C0C0C0"/>
            </a:outerShdw>
          </a:effectLst>
          <a:latin typeface="+mn-lt"/>
        </a:defRPr>
      </a:lvl4pPr>
      <a:lvl5pPr marL="2057400" indent="-228600" algn="l" rtl="0" eaLnBrk="0" fontAlgn="base" hangingPunct="0">
        <a:spcBef>
          <a:spcPct val="35000"/>
        </a:spcBef>
        <a:spcAft>
          <a:spcPct val="0"/>
        </a:spcAft>
        <a:buChar char="»"/>
        <a:defRPr sz="2000">
          <a:solidFill>
            <a:schemeClr val="bg1"/>
          </a:solidFill>
          <a:effectLst>
            <a:outerShdw blurRad="38100" dist="38100" dir="2700000" algn="tl">
              <a:srgbClr val="C0C0C0"/>
            </a:outerShdw>
          </a:effectLst>
          <a:latin typeface="+mn-lt"/>
        </a:defRPr>
      </a:lvl5pPr>
      <a:lvl6pPr marL="25146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6pPr>
      <a:lvl7pPr marL="29718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7pPr>
      <a:lvl8pPr marL="34290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8pPr>
      <a:lvl9pPr marL="38862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9333" name="Text Box 5"/>
          <p:cNvSpPr txBox="1">
            <a:spLocks noChangeArrowheads="1"/>
          </p:cNvSpPr>
          <p:nvPr/>
        </p:nvSpPr>
        <p:spPr bwMode="auto">
          <a:xfrm>
            <a:off x="228600" y="2971800"/>
            <a:ext cx="8686800" cy="762000"/>
          </a:xfrm>
          <a:prstGeom prst="rect">
            <a:avLst/>
          </a:prstGeom>
          <a:noFill/>
          <a:ln w="9525">
            <a:noFill/>
            <a:miter lim="800000"/>
            <a:headEnd/>
            <a:tailEnd/>
          </a:ln>
          <a:effectLst/>
        </p:spPr>
        <p:txBody>
          <a:bodyPr>
            <a:spAutoFit/>
          </a:bodyPr>
          <a:lstStyle/>
          <a:p>
            <a:pPr algn="ctr">
              <a:spcBef>
                <a:spcPct val="50000"/>
              </a:spcBef>
              <a:defRPr/>
            </a:pPr>
            <a:endParaRPr lang="en-US" sz="4400" b="0"/>
          </a:p>
        </p:txBody>
      </p:sp>
      <p:pic>
        <p:nvPicPr>
          <p:cNvPr id="13315" name="Picture 6" descr="Novoco Wall Navy Blue"/>
          <p:cNvPicPr>
            <a:picLocks noChangeAspect="1" noChangeArrowheads="1"/>
          </p:cNvPicPr>
          <p:nvPr userDrawn="1"/>
        </p:nvPicPr>
        <p:blipFill>
          <a:blip r:embed="rId13" cstate="print"/>
          <a:srcRect/>
          <a:stretch>
            <a:fillRect/>
          </a:stretch>
        </p:blipFill>
        <p:spPr bwMode="auto">
          <a:xfrm>
            <a:off x="-6350" y="-6350"/>
            <a:ext cx="9156700" cy="6870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bg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a:solidFill>
            <a:schemeClr val="bg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a:solidFill>
            <a:schemeClr val="bg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a:solidFill>
            <a:schemeClr val="bg1"/>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a:solidFill>
            <a:schemeClr val="bg1"/>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a:solidFill>
            <a:schemeClr val="bg1"/>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a:solidFill>
            <a:schemeClr val="bg1"/>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a:solidFill>
            <a:schemeClr val="bg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35000"/>
        </a:spcBef>
        <a:spcAft>
          <a:spcPct val="0"/>
        </a:spcAft>
        <a:buChar char="•"/>
        <a:defRPr sz="3200" b="1">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35000"/>
        </a:spcBef>
        <a:spcAft>
          <a:spcPct val="0"/>
        </a:spcAft>
        <a:buChar char="–"/>
        <a:defRPr sz="28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35000"/>
        </a:spcBef>
        <a:spcAft>
          <a:spcPct val="0"/>
        </a:spcAft>
        <a:buChar char="•"/>
        <a:defRPr sz="2400">
          <a:solidFill>
            <a:schemeClr val="bg1"/>
          </a:solidFill>
          <a:effectLst>
            <a:outerShdw blurRad="38100" dist="38100" dir="2700000" algn="tl">
              <a:srgbClr val="C0C0C0"/>
            </a:outerShdw>
          </a:effectLst>
          <a:latin typeface="+mn-lt"/>
        </a:defRPr>
      </a:lvl3pPr>
      <a:lvl4pPr marL="1600200" indent="-228600" algn="l" rtl="0" eaLnBrk="0" fontAlgn="base" hangingPunct="0">
        <a:spcBef>
          <a:spcPct val="35000"/>
        </a:spcBef>
        <a:spcAft>
          <a:spcPct val="0"/>
        </a:spcAft>
        <a:buChar char="–"/>
        <a:defRPr sz="2000">
          <a:solidFill>
            <a:schemeClr val="bg1"/>
          </a:solidFill>
          <a:effectLst>
            <a:outerShdw blurRad="38100" dist="38100" dir="2700000" algn="tl">
              <a:srgbClr val="C0C0C0"/>
            </a:outerShdw>
          </a:effectLst>
          <a:latin typeface="+mn-lt"/>
        </a:defRPr>
      </a:lvl4pPr>
      <a:lvl5pPr marL="2057400" indent="-228600" algn="l" rtl="0" eaLnBrk="0" fontAlgn="base" hangingPunct="0">
        <a:spcBef>
          <a:spcPct val="35000"/>
        </a:spcBef>
        <a:spcAft>
          <a:spcPct val="0"/>
        </a:spcAft>
        <a:buChar char="»"/>
        <a:defRPr sz="2000">
          <a:solidFill>
            <a:schemeClr val="bg1"/>
          </a:solidFill>
          <a:effectLst>
            <a:outerShdw blurRad="38100" dist="38100" dir="2700000" algn="tl">
              <a:srgbClr val="C0C0C0"/>
            </a:outerShdw>
          </a:effectLst>
          <a:latin typeface="+mn-lt"/>
        </a:defRPr>
      </a:lvl5pPr>
      <a:lvl6pPr marL="25146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6pPr>
      <a:lvl7pPr marL="29718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7pPr>
      <a:lvl8pPr marL="34290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8pPr>
      <a:lvl9pPr marL="38862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b="0"/>
            </a:lvl1pPr>
          </a:lstStyle>
          <a:p>
            <a:pPr>
              <a:defRPr/>
            </a:pPr>
            <a:endParaRPr lang="en-US"/>
          </a:p>
        </p:txBody>
      </p:sp>
      <p:sp>
        <p:nvSpPr>
          <p:cNvPr id="1239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b="0"/>
            </a:lvl1pPr>
          </a:lstStyle>
          <a:p>
            <a:pPr>
              <a:defRPr/>
            </a:pPr>
            <a:endParaRPr lang="en-US"/>
          </a:p>
        </p:txBody>
      </p:sp>
      <p:sp>
        <p:nvSpPr>
          <p:cNvPr id="1239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b="0"/>
            </a:lvl1pPr>
          </a:lstStyle>
          <a:p>
            <a:pPr>
              <a:defRPr/>
            </a:pPr>
            <a:fld id="{1C13A9C3-0E7F-4AB4-8028-27050CBD70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spd="med">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33400" y="663575"/>
            <a:ext cx="6477000" cy="1089025"/>
          </a:xfrm>
          <a:prstGeom prst="rect">
            <a:avLst/>
          </a:prstGeom>
          <a:noFill/>
          <a:ln w="9525">
            <a:noFill/>
            <a:miter lim="800000"/>
            <a:headEnd/>
            <a:tailEnd/>
          </a:ln>
          <a:effectLst>
            <a:outerShdw dist="45791" dir="2021404" algn="ctr" rotWithShape="0">
              <a:srgbClr val="000056">
                <a:alpha val="50000"/>
              </a:srgbClr>
            </a:outerShdw>
          </a:effectLst>
        </p:spPr>
        <p:txBody>
          <a:bodyPr anchor="ctr"/>
          <a:lstStyle/>
          <a:p>
            <a:pPr>
              <a:lnSpc>
                <a:spcPct val="65000"/>
              </a:lnSpc>
              <a:spcBef>
                <a:spcPct val="100000"/>
              </a:spcBef>
              <a:defRPr/>
            </a:pPr>
            <a:r>
              <a:rPr lang="en-US" sz="6000" dirty="0" smtClean="0">
                <a:solidFill>
                  <a:schemeClr val="bg1"/>
                </a:solidFill>
                <a:latin typeface="Times New Roman" pitchFamily="18" charset="0"/>
              </a:rPr>
              <a:t>Valuation</a:t>
            </a:r>
            <a:endParaRPr lang="en-US" sz="7200" dirty="0">
              <a:solidFill>
                <a:schemeClr val="bg1"/>
              </a:solidFill>
              <a:latin typeface="Times New Roman" pitchFamily="18" charset="0"/>
            </a:endParaRPr>
          </a:p>
        </p:txBody>
      </p:sp>
      <p:sp>
        <p:nvSpPr>
          <p:cNvPr id="79875" name="Text Box 3"/>
          <p:cNvSpPr txBox="1">
            <a:spLocks noChangeArrowheads="1"/>
          </p:cNvSpPr>
          <p:nvPr/>
        </p:nvSpPr>
        <p:spPr bwMode="auto">
          <a:xfrm>
            <a:off x="5181600" y="6324600"/>
            <a:ext cx="3505200" cy="304800"/>
          </a:xfrm>
          <a:prstGeom prst="rect">
            <a:avLst/>
          </a:prstGeom>
          <a:noFill/>
          <a:ln w="9525">
            <a:noFill/>
            <a:miter lim="800000"/>
            <a:headEnd/>
            <a:tailEnd/>
          </a:ln>
          <a:effectLst>
            <a:outerShdw dist="17961" dir="2700000" algn="ctr" rotWithShape="0">
              <a:srgbClr val="000056"/>
            </a:outerShdw>
          </a:effectLst>
        </p:spPr>
        <p:txBody>
          <a:bodyPr>
            <a:spAutoFit/>
          </a:bodyPr>
          <a:lstStyle/>
          <a:p>
            <a:pPr algn="r">
              <a:spcBef>
                <a:spcPct val="50000"/>
              </a:spcBef>
              <a:defRPr/>
            </a:pPr>
            <a:r>
              <a:rPr lang="en-US" dirty="0" smtClean="0">
                <a:solidFill>
                  <a:schemeClr val="bg1"/>
                </a:solidFill>
                <a:latin typeface="Times New Roman" pitchFamily="18" charset="0"/>
              </a:rPr>
              <a:t>Tuesday</a:t>
            </a:r>
            <a:r>
              <a:rPr lang="en-US" dirty="0">
                <a:solidFill>
                  <a:schemeClr val="bg1"/>
                </a:solidFill>
                <a:latin typeface="Times New Roman" pitchFamily="18" charset="0"/>
              </a:rPr>
              <a:t>, </a:t>
            </a:r>
            <a:r>
              <a:rPr lang="en-US" dirty="0" smtClean="0">
                <a:solidFill>
                  <a:schemeClr val="bg1"/>
                </a:solidFill>
                <a:latin typeface="Times New Roman" pitchFamily="18" charset="0"/>
              </a:rPr>
              <a:t>May 3, 2016</a:t>
            </a:r>
            <a:endParaRPr lang="en-US" dirty="0">
              <a:solidFill>
                <a:schemeClr val="bg1"/>
              </a:solidFill>
              <a:latin typeface="Times New Roman" pitchFamily="18" charset="0"/>
            </a:endParaRPr>
          </a:p>
        </p:txBody>
      </p:sp>
      <p:sp>
        <p:nvSpPr>
          <p:cNvPr id="38915" name="Rectangle 4"/>
          <p:cNvSpPr>
            <a:spLocks noChangeArrowheads="1"/>
          </p:cNvSpPr>
          <p:nvPr/>
        </p:nvSpPr>
        <p:spPr bwMode="auto">
          <a:xfrm>
            <a:off x="4572000" y="4168775"/>
            <a:ext cx="4572000" cy="1676400"/>
          </a:xfrm>
          <a:prstGeom prst="rect">
            <a:avLst/>
          </a:prstGeom>
          <a:solidFill>
            <a:srgbClr val="232375">
              <a:alpha val="39999"/>
            </a:srgbClr>
          </a:solidFill>
          <a:ln w="9525">
            <a:noFill/>
            <a:miter lim="800000"/>
            <a:headEnd/>
            <a:tailEnd/>
          </a:ln>
        </p:spPr>
        <p:txBody>
          <a:bodyPr wrap="none" anchor="ctr"/>
          <a:lstStyle/>
          <a:p>
            <a:pPr algn="r">
              <a:spcBef>
                <a:spcPct val="50000"/>
              </a:spcBef>
            </a:pPr>
            <a:endParaRPr lang="en-US"/>
          </a:p>
        </p:txBody>
      </p:sp>
      <p:sp>
        <p:nvSpPr>
          <p:cNvPr id="79878" name="Rectangle 6"/>
          <p:cNvSpPr>
            <a:spLocks noChangeArrowheads="1"/>
          </p:cNvSpPr>
          <p:nvPr/>
        </p:nvSpPr>
        <p:spPr bwMode="auto">
          <a:xfrm>
            <a:off x="4953000" y="4625975"/>
            <a:ext cx="3276600" cy="1470025"/>
          </a:xfrm>
          <a:prstGeom prst="rect">
            <a:avLst/>
          </a:prstGeom>
          <a:noFill/>
          <a:ln w="9525">
            <a:noFill/>
            <a:miter lim="800000"/>
            <a:headEnd/>
            <a:tailEnd/>
          </a:ln>
          <a:effectLst>
            <a:outerShdw dist="35921" dir="2700000" algn="ctr" rotWithShape="0">
              <a:srgbClr val="000056"/>
            </a:outerShdw>
          </a:effectLst>
        </p:spPr>
        <p:txBody>
          <a:bodyPr/>
          <a:lstStyle/>
          <a:p>
            <a:pPr algn="r">
              <a:defRPr/>
            </a:pPr>
            <a:r>
              <a:rPr lang="en-US" b="0" dirty="0">
                <a:solidFill>
                  <a:schemeClr val="bg1"/>
                </a:solidFill>
                <a:latin typeface="Times New Roman" pitchFamily="18" charset="0"/>
              </a:rPr>
              <a:t>Presented by:</a:t>
            </a:r>
            <a:r>
              <a:rPr lang="en-US" sz="2000" b="0" dirty="0">
                <a:solidFill>
                  <a:schemeClr val="bg1"/>
                </a:solidFill>
                <a:latin typeface="Times New Roman" pitchFamily="18" charset="0"/>
              </a:rPr>
              <a:t/>
            </a:r>
            <a:br>
              <a:rPr lang="en-US" sz="2000" b="0" dirty="0">
                <a:solidFill>
                  <a:schemeClr val="bg1"/>
                </a:solidFill>
                <a:latin typeface="Times New Roman" pitchFamily="18" charset="0"/>
              </a:rPr>
            </a:br>
            <a:r>
              <a:rPr lang="en-US" sz="2000" dirty="0" smtClean="0">
                <a:solidFill>
                  <a:schemeClr val="bg1"/>
                </a:solidFill>
                <a:latin typeface="Times New Roman" pitchFamily="18" charset="0"/>
              </a:rPr>
              <a:t>Renee Beaver, CPA</a:t>
            </a:r>
            <a:endParaRPr lang="en-US" sz="2000" dirty="0">
              <a:solidFill>
                <a:schemeClr val="bg1"/>
              </a:solidFill>
              <a:latin typeface="Times New Roman" pitchFamily="18" charset="0"/>
            </a:endParaRPr>
          </a:p>
        </p:txBody>
      </p:sp>
      <p:sp>
        <p:nvSpPr>
          <p:cNvPr id="79879" name="Line 7"/>
          <p:cNvSpPr>
            <a:spLocks noChangeShapeType="1"/>
          </p:cNvSpPr>
          <p:nvPr/>
        </p:nvSpPr>
        <p:spPr bwMode="auto">
          <a:xfrm>
            <a:off x="533400" y="1905000"/>
            <a:ext cx="6477000" cy="0"/>
          </a:xfrm>
          <a:prstGeom prst="line">
            <a:avLst/>
          </a:prstGeom>
          <a:noFill/>
          <a:ln w="28575">
            <a:solidFill>
              <a:schemeClr val="bg1"/>
            </a:solidFill>
            <a:round/>
            <a:headEnd/>
            <a:tailEnd/>
          </a:ln>
          <a:effectLst>
            <a:outerShdw dist="45791" dir="3378596" algn="ctr" rotWithShape="0">
              <a:schemeClr val="tx1">
                <a:alpha val="50000"/>
              </a:schemeClr>
            </a:outerShdw>
          </a:effectLst>
        </p:spPr>
        <p:txBody>
          <a:bodyPr/>
          <a:lstStyle/>
          <a:p>
            <a:pPr algn="r">
              <a:spcBef>
                <a:spcPct val="50000"/>
              </a:spcBef>
              <a:defRPr/>
            </a:pPr>
            <a:endParaRPr lang="en-US"/>
          </a:p>
        </p:txBody>
      </p:sp>
      <p:pic>
        <p:nvPicPr>
          <p:cNvPr id="79880" name="Picture 8" descr="novologocpa_white"/>
          <p:cNvPicPr>
            <a:picLocks noChangeAspect="1" noChangeArrowheads="1"/>
          </p:cNvPicPr>
          <p:nvPr/>
        </p:nvPicPr>
        <p:blipFill>
          <a:blip r:embed="rId3" cstate="print"/>
          <a:srcRect/>
          <a:stretch>
            <a:fillRect/>
          </a:stretch>
        </p:blipFill>
        <p:spPr bwMode="auto">
          <a:xfrm>
            <a:off x="7300913" y="381000"/>
            <a:ext cx="1385887" cy="433388"/>
          </a:xfrm>
          <a:prstGeom prst="rect">
            <a:avLst/>
          </a:prstGeom>
          <a:noFill/>
          <a:effectLst>
            <a:outerShdw dist="35921" dir="2700000" algn="ctr" rotWithShape="0">
              <a:srgbClr val="000056"/>
            </a:outerShdw>
          </a:effec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1"/>
            <a:ext cx="7772400" cy="914400"/>
          </a:xfrm>
        </p:spPr>
        <p:txBody>
          <a:bodyPr/>
          <a:lstStyle/>
          <a:p>
            <a:r>
              <a:rPr lang="en-US" sz="4000" dirty="0" smtClean="0"/>
              <a:t>Initial Considerations</a:t>
            </a:r>
            <a:endParaRPr lang="en-US" sz="4000" dirty="0"/>
          </a:p>
        </p:txBody>
      </p:sp>
      <p:sp>
        <p:nvSpPr>
          <p:cNvPr id="3" name="Subtitle 2"/>
          <p:cNvSpPr>
            <a:spLocks noGrp="1"/>
          </p:cNvSpPr>
          <p:nvPr>
            <p:ph type="subTitle" idx="1"/>
          </p:nvPr>
        </p:nvSpPr>
        <p:spPr>
          <a:xfrm>
            <a:off x="762000" y="1752600"/>
            <a:ext cx="6400800" cy="2438400"/>
          </a:xfrm>
        </p:spPr>
        <p:txBody>
          <a:bodyPr/>
          <a:lstStyle/>
          <a:p>
            <a:pPr marL="457200" indent="-457200" algn="l">
              <a:buFont typeface="Arial" panose="020B0604020202020204" pitchFamily="34" charset="0"/>
              <a:buChar char="•"/>
            </a:pPr>
            <a:r>
              <a:rPr lang="en-US" sz="2400" b="0" dirty="0" smtClean="0"/>
              <a:t>Is the purchase a purchase of interest or underlying assets?</a:t>
            </a:r>
          </a:p>
          <a:p>
            <a:pPr marL="457200" indent="-457200" algn="l">
              <a:buFont typeface="Arial" panose="020B0604020202020204" pitchFamily="34" charset="0"/>
              <a:buChar char="•"/>
            </a:pPr>
            <a:endParaRPr lang="en-US" sz="2400" b="0" dirty="0" smtClean="0"/>
          </a:p>
          <a:p>
            <a:pPr marL="457200" indent="-457200" algn="l">
              <a:buFont typeface="Arial" panose="020B0604020202020204" pitchFamily="34" charset="0"/>
              <a:buChar char="•"/>
            </a:pPr>
            <a:r>
              <a:rPr lang="en-US" sz="2400" b="0" dirty="0" smtClean="0"/>
              <a:t>One project or portfolio of projects?</a:t>
            </a:r>
          </a:p>
          <a:p>
            <a:pPr marL="457200" indent="-457200" algn="l">
              <a:buFont typeface="Arial" panose="020B0604020202020204" pitchFamily="34" charset="0"/>
              <a:buChar char="•"/>
            </a:pPr>
            <a:endParaRPr lang="en-US" sz="2400" b="0" dirty="0"/>
          </a:p>
        </p:txBody>
      </p:sp>
    </p:spTree>
    <p:extLst>
      <p:ext uri="{BB962C8B-B14F-4D97-AF65-F5344CB8AC3E}">
        <p14:creationId xmlns:p14="http://schemas.microsoft.com/office/powerpoint/2010/main" val="1477955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r>
              <a:rPr lang="en-US" dirty="0" smtClean="0"/>
              <a:t>Calculating Value of Interest</a:t>
            </a:r>
            <a:endParaRPr lang="en-US" dirty="0"/>
          </a:p>
        </p:txBody>
      </p:sp>
      <p:sp>
        <p:nvSpPr>
          <p:cNvPr id="3" name="Subtitle 2"/>
          <p:cNvSpPr>
            <a:spLocks noGrp="1"/>
          </p:cNvSpPr>
          <p:nvPr>
            <p:ph type="subTitle" idx="1"/>
          </p:nvPr>
        </p:nvSpPr>
        <p:spPr>
          <a:xfrm>
            <a:off x="609600" y="1600200"/>
            <a:ext cx="4038600" cy="685800"/>
          </a:xfrm>
        </p:spPr>
        <p:txBody>
          <a:bodyPr/>
          <a:lstStyle/>
          <a:p>
            <a:pPr algn="l"/>
            <a:r>
              <a:rPr lang="en-US" b="0" dirty="0" smtClean="0">
                <a:effectLst>
                  <a:outerShdw blurRad="38100" dist="38100" dir="2700000" algn="tl">
                    <a:srgbClr val="000000">
                      <a:alpha val="43137"/>
                    </a:srgbClr>
                  </a:outerShdw>
                </a:effectLst>
              </a:rPr>
              <a:t>Things to consider:</a:t>
            </a:r>
            <a:endParaRPr lang="en-US" b="0" dirty="0">
              <a:effectLst>
                <a:outerShdw blurRad="38100" dist="38100" dir="2700000" algn="tl">
                  <a:srgbClr val="000000">
                    <a:alpha val="43137"/>
                  </a:srgbClr>
                </a:outerShdw>
              </a:effectLst>
            </a:endParaRPr>
          </a:p>
        </p:txBody>
      </p:sp>
      <p:sp>
        <p:nvSpPr>
          <p:cNvPr id="4" name="Subtitle 2"/>
          <p:cNvSpPr txBox="1">
            <a:spLocks/>
          </p:cNvSpPr>
          <p:nvPr/>
        </p:nvSpPr>
        <p:spPr>
          <a:xfrm>
            <a:off x="1219200" y="2781300"/>
            <a:ext cx="6400800" cy="1752600"/>
          </a:xfrm>
          <a:prstGeom prst="rect">
            <a:avLst/>
          </a:prstGeom>
        </p:spPr>
        <p:txBody>
          <a:bodyPr/>
          <a:lstStyle>
            <a:lvl1pPr marL="0" indent="0" algn="ctr" rtl="0" eaLnBrk="0" fontAlgn="base" hangingPunct="0">
              <a:spcBef>
                <a:spcPct val="35000"/>
              </a:spcBef>
              <a:spcAft>
                <a:spcPct val="0"/>
              </a:spcAft>
              <a:buNone/>
              <a:defRPr sz="3200" b="1">
                <a:solidFill>
                  <a:schemeClr val="bg1"/>
                </a:solidFill>
                <a:effectLst>
                  <a:outerShdw blurRad="38100" dist="38100" dir="2700000" algn="tl">
                    <a:srgbClr val="C0C0C0"/>
                  </a:outerShdw>
                </a:effectLst>
                <a:latin typeface="+mn-lt"/>
                <a:ea typeface="+mn-ea"/>
                <a:cs typeface="+mn-cs"/>
              </a:defRPr>
            </a:lvl1pPr>
            <a:lvl2pPr marL="457200" indent="0" algn="ctr" rtl="0" eaLnBrk="0" fontAlgn="base" hangingPunct="0">
              <a:spcBef>
                <a:spcPct val="35000"/>
              </a:spcBef>
              <a:spcAft>
                <a:spcPct val="0"/>
              </a:spcAft>
              <a:buNone/>
              <a:defRPr sz="2800">
                <a:solidFill>
                  <a:schemeClr val="bg1"/>
                </a:solidFill>
                <a:effectLst>
                  <a:outerShdw blurRad="38100" dist="38100" dir="2700000" algn="tl">
                    <a:srgbClr val="C0C0C0"/>
                  </a:outerShdw>
                </a:effectLst>
                <a:latin typeface="+mn-lt"/>
              </a:defRPr>
            </a:lvl2pPr>
            <a:lvl3pPr marL="914400" indent="0" algn="ctr" rtl="0" eaLnBrk="0" fontAlgn="base" hangingPunct="0">
              <a:spcBef>
                <a:spcPct val="35000"/>
              </a:spcBef>
              <a:spcAft>
                <a:spcPct val="0"/>
              </a:spcAft>
              <a:buNone/>
              <a:defRPr sz="2400">
                <a:solidFill>
                  <a:schemeClr val="bg1"/>
                </a:solidFill>
                <a:effectLst>
                  <a:outerShdw blurRad="38100" dist="38100" dir="2700000" algn="tl">
                    <a:srgbClr val="C0C0C0"/>
                  </a:outerShdw>
                </a:effectLst>
                <a:latin typeface="+mn-lt"/>
              </a:defRPr>
            </a:lvl3pPr>
            <a:lvl4pPr marL="1371600" indent="0" algn="ctr" rtl="0" eaLnBrk="0" fontAlgn="base" hangingPunct="0">
              <a:spcBef>
                <a:spcPct val="35000"/>
              </a:spcBef>
              <a:spcAft>
                <a:spcPct val="0"/>
              </a:spcAft>
              <a:buNone/>
              <a:defRPr sz="2000">
                <a:solidFill>
                  <a:schemeClr val="bg1"/>
                </a:solidFill>
                <a:effectLst>
                  <a:outerShdw blurRad="38100" dist="38100" dir="2700000" algn="tl">
                    <a:srgbClr val="C0C0C0"/>
                  </a:outerShdw>
                </a:effectLst>
                <a:latin typeface="+mn-lt"/>
              </a:defRPr>
            </a:lvl4pPr>
            <a:lvl5pPr marL="1828800" indent="0" algn="ctr" rtl="0" eaLnBrk="0" fontAlgn="base" hangingPunct="0">
              <a:spcBef>
                <a:spcPct val="35000"/>
              </a:spcBef>
              <a:spcAft>
                <a:spcPct val="0"/>
              </a:spcAft>
              <a:buNone/>
              <a:defRPr sz="2000">
                <a:solidFill>
                  <a:schemeClr val="bg1"/>
                </a:solidFill>
                <a:effectLst>
                  <a:outerShdw blurRad="38100" dist="38100" dir="2700000" algn="tl">
                    <a:srgbClr val="C0C0C0"/>
                  </a:outerShdw>
                </a:effectLst>
                <a:latin typeface="+mn-lt"/>
              </a:defRPr>
            </a:lvl5pPr>
            <a:lvl6pPr marL="2286000" indent="0" algn="ctr" rtl="0" fontAlgn="base">
              <a:spcBef>
                <a:spcPct val="35000"/>
              </a:spcBef>
              <a:spcAft>
                <a:spcPct val="0"/>
              </a:spcAft>
              <a:buNone/>
              <a:defRPr sz="2000">
                <a:solidFill>
                  <a:schemeClr val="bg1"/>
                </a:solidFill>
                <a:effectLst>
                  <a:outerShdw blurRad="38100" dist="38100" dir="2700000" algn="tl">
                    <a:srgbClr val="C0C0C0"/>
                  </a:outerShdw>
                </a:effectLst>
                <a:latin typeface="+mn-lt"/>
              </a:defRPr>
            </a:lvl6pPr>
            <a:lvl7pPr marL="2743200" indent="0" algn="ctr" rtl="0" fontAlgn="base">
              <a:spcBef>
                <a:spcPct val="35000"/>
              </a:spcBef>
              <a:spcAft>
                <a:spcPct val="0"/>
              </a:spcAft>
              <a:buNone/>
              <a:defRPr sz="2000">
                <a:solidFill>
                  <a:schemeClr val="bg1"/>
                </a:solidFill>
                <a:effectLst>
                  <a:outerShdw blurRad="38100" dist="38100" dir="2700000" algn="tl">
                    <a:srgbClr val="C0C0C0"/>
                  </a:outerShdw>
                </a:effectLst>
                <a:latin typeface="+mn-lt"/>
              </a:defRPr>
            </a:lvl7pPr>
            <a:lvl8pPr marL="3200400" indent="0" algn="ctr" rtl="0" fontAlgn="base">
              <a:spcBef>
                <a:spcPct val="35000"/>
              </a:spcBef>
              <a:spcAft>
                <a:spcPct val="0"/>
              </a:spcAft>
              <a:buNone/>
              <a:defRPr sz="2000">
                <a:solidFill>
                  <a:schemeClr val="bg1"/>
                </a:solidFill>
                <a:effectLst>
                  <a:outerShdw blurRad="38100" dist="38100" dir="2700000" algn="tl">
                    <a:srgbClr val="C0C0C0"/>
                  </a:outerShdw>
                </a:effectLst>
                <a:latin typeface="+mn-lt"/>
              </a:defRPr>
            </a:lvl8pPr>
            <a:lvl9pPr marL="3657600" indent="0" algn="ctr" rtl="0" fontAlgn="base">
              <a:spcBef>
                <a:spcPct val="35000"/>
              </a:spcBef>
              <a:spcAft>
                <a:spcPct val="0"/>
              </a:spcAft>
              <a:buNone/>
              <a:defRPr sz="2000">
                <a:solidFill>
                  <a:schemeClr val="bg1"/>
                </a:solidFill>
                <a:effectLst>
                  <a:outerShdw blurRad="38100" dist="38100" dir="2700000" algn="tl">
                    <a:srgbClr val="C0C0C0"/>
                  </a:outerShdw>
                </a:effectLst>
                <a:latin typeface="+mn-lt"/>
              </a:defRPr>
            </a:lvl9pPr>
          </a:lstStyle>
          <a:p>
            <a:pPr algn="l"/>
            <a:endParaRPr lang="en-US" kern="0" dirty="0"/>
          </a:p>
        </p:txBody>
      </p:sp>
      <p:sp>
        <p:nvSpPr>
          <p:cNvPr id="5" name="Subtitle 2"/>
          <p:cNvSpPr txBox="1">
            <a:spLocks/>
          </p:cNvSpPr>
          <p:nvPr/>
        </p:nvSpPr>
        <p:spPr>
          <a:xfrm>
            <a:off x="762000" y="2438400"/>
            <a:ext cx="7620000" cy="3657600"/>
          </a:xfrm>
          <a:prstGeom prst="rect">
            <a:avLst/>
          </a:prstGeom>
        </p:spPr>
        <p:txBody>
          <a:bodyPr/>
          <a:lstStyle>
            <a:lvl1pPr marL="0" indent="0" algn="ctr" rtl="0" eaLnBrk="0" fontAlgn="base" hangingPunct="0">
              <a:spcBef>
                <a:spcPct val="35000"/>
              </a:spcBef>
              <a:spcAft>
                <a:spcPct val="0"/>
              </a:spcAft>
              <a:buNone/>
              <a:defRPr sz="3200" b="1">
                <a:solidFill>
                  <a:schemeClr val="bg1"/>
                </a:solidFill>
                <a:effectLst>
                  <a:outerShdw blurRad="38100" dist="38100" dir="2700000" algn="tl">
                    <a:srgbClr val="C0C0C0"/>
                  </a:outerShdw>
                </a:effectLst>
                <a:latin typeface="+mn-lt"/>
                <a:ea typeface="+mn-ea"/>
                <a:cs typeface="+mn-cs"/>
              </a:defRPr>
            </a:lvl1pPr>
            <a:lvl2pPr marL="457200" indent="0" algn="ctr" rtl="0" eaLnBrk="0" fontAlgn="base" hangingPunct="0">
              <a:spcBef>
                <a:spcPct val="35000"/>
              </a:spcBef>
              <a:spcAft>
                <a:spcPct val="0"/>
              </a:spcAft>
              <a:buNone/>
              <a:defRPr sz="2800">
                <a:solidFill>
                  <a:schemeClr val="bg1"/>
                </a:solidFill>
                <a:effectLst>
                  <a:outerShdw blurRad="38100" dist="38100" dir="2700000" algn="tl">
                    <a:srgbClr val="C0C0C0"/>
                  </a:outerShdw>
                </a:effectLst>
                <a:latin typeface="+mn-lt"/>
              </a:defRPr>
            </a:lvl2pPr>
            <a:lvl3pPr marL="914400" indent="0" algn="ctr" rtl="0" eaLnBrk="0" fontAlgn="base" hangingPunct="0">
              <a:spcBef>
                <a:spcPct val="35000"/>
              </a:spcBef>
              <a:spcAft>
                <a:spcPct val="0"/>
              </a:spcAft>
              <a:buNone/>
              <a:defRPr sz="2400">
                <a:solidFill>
                  <a:schemeClr val="bg1"/>
                </a:solidFill>
                <a:effectLst>
                  <a:outerShdw blurRad="38100" dist="38100" dir="2700000" algn="tl">
                    <a:srgbClr val="C0C0C0"/>
                  </a:outerShdw>
                </a:effectLst>
                <a:latin typeface="+mn-lt"/>
              </a:defRPr>
            </a:lvl3pPr>
            <a:lvl4pPr marL="1371600" indent="0" algn="ctr" rtl="0" eaLnBrk="0" fontAlgn="base" hangingPunct="0">
              <a:spcBef>
                <a:spcPct val="35000"/>
              </a:spcBef>
              <a:spcAft>
                <a:spcPct val="0"/>
              </a:spcAft>
              <a:buNone/>
              <a:defRPr sz="2000">
                <a:solidFill>
                  <a:schemeClr val="bg1"/>
                </a:solidFill>
                <a:effectLst>
                  <a:outerShdw blurRad="38100" dist="38100" dir="2700000" algn="tl">
                    <a:srgbClr val="C0C0C0"/>
                  </a:outerShdw>
                </a:effectLst>
                <a:latin typeface="+mn-lt"/>
              </a:defRPr>
            </a:lvl4pPr>
            <a:lvl5pPr marL="1828800" indent="0" algn="ctr" rtl="0" eaLnBrk="0" fontAlgn="base" hangingPunct="0">
              <a:spcBef>
                <a:spcPct val="35000"/>
              </a:spcBef>
              <a:spcAft>
                <a:spcPct val="0"/>
              </a:spcAft>
              <a:buNone/>
              <a:defRPr sz="2000">
                <a:solidFill>
                  <a:schemeClr val="bg1"/>
                </a:solidFill>
                <a:effectLst>
                  <a:outerShdw blurRad="38100" dist="38100" dir="2700000" algn="tl">
                    <a:srgbClr val="C0C0C0"/>
                  </a:outerShdw>
                </a:effectLst>
                <a:latin typeface="+mn-lt"/>
              </a:defRPr>
            </a:lvl5pPr>
            <a:lvl6pPr marL="2286000" indent="0" algn="ctr" rtl="0" fontAlgn="base">
              <a:spcBef>
                <a:spcPct val="35000"/>
              </a:spcBef>
              <a:spcAft>
                <a:spcPct val="0"/>
              </a:spcAft>
              <a:buNone/>
              <a:defRPr sz="2000">
                <a:solidFill>
                  <a:schemeClr val="bg1"/>
                </a:solidFill>
                <a:effectLst>
                  <a:outerShdw blurRad="38100" dist="38100" dir="2700000" algn="tl">
                    <a:srgbClr val="C0C0C0"/>
                  </a:outerShdw>
                </a:effectLst>
                <a:latin typeface="+mn-lt"/>
              </a:defRPr>
            </a:lvl6pPr>
            <a:lvl7pPr marL="2743200" indent="0" algn="ctr" rtl="0" fontAlgn="base">
              <a:spcBef>
                <a:spcPct val="35000"/>
              </a:spcBef>
              <a:spcAft>
                <a:spcPct val="0"/>
              </a:spcAft>
              <a:buNone/>
              <a:defRPr sz="2000">
                <a:solidFill>
                  <a:schemeClr val="bg1"/>
                </a:solidFill>
                <a:effectLst>
                  <a:outerShdw blurRad="38100" dist="38100" dir="2700000" algn="tl">
                    <a:srgbClr val="C0C0C0"/>
                  </a:outerShdw>
                </a:effectLst>
                <a:latin typeface="+mn-lt"/>
              </a:defRPr>
            </a:lvl7pPr>
            <a:lvl8pPr marL="3200400" indent="0" algn="ctr" rtl="0" fontAlgn="base">
              <a:spcBef>
                <a:spcPct val="35000"/>
              </a:spcBef>
              <a:spcAft>
                <a:spcPct val="0"/>
              </a:spcAft>
              <a:buNone/>
              <a:defRPr sz="2000">
                <a:solidFill>
                  <a:schemeClr val="bg1"/>
                </a:solidFill>
                <a:effectLst>
                  <a:outerShdw blurRad="38100" dist="38100" dir="2700000" algn="tl">
                    <a:srgbClr val="C0C0C0"/>
                  </a:outerShdw>
                </a:effectLst>
                <a:latin typeface="+mn-lt"/>
              </a:defRPr>
            </a:lvl8pPr>
            <a:lvl9pPr marL="3657600" indent="0" algn="ctr" rtl="0" fontAlgn="base">
              <a:spcBef>
                <a:spcPct val="35000"/>
              </a:spcBef>
              <a:spcAft>
                <a:spcPct val="0"/>
              </a:spcAft>
              <a:buNone/>
              <a:defRPr sz="2000">
                <a:solidFill>
                  <a:schemeClr val="bg1"/>
                </a:solidFill>
                <a:effectLst>
                  <a:outerShdw blurRad="38100" dist="38100" dir="2700000" algn="tl">
                    <a:srgbClr val="C0C0C0"/>
                  </a:outerShdw>
                </a:effectLst>
                <a:latin typeface="+mn-lt"/>
              </a:defRPr>
            </a:lvl9pPr>
          </a:lstStyle>
          <a:p>
            <a:pPr marL="457200" indent="-457200" algn="l">
              <a:buFont typeface="Arial" panose="020B0604020202020204" pitchFamily="34" charset="0"/>
              <a:buChar char="•"/>
            </a:pPr>
            <a:r>
              <a:rPr lang="en-US" sz="2800" b="0" kern="0" dirty="0" smtClean="0">
                <a:effectLst>
                  <a:outerShdw blurRad="38100" dist="38100" dir="2700000" algn="tl">
                    <a:srgbClr val="000000">
                      <a:alpha val="43137"/>
                    </a:srgbClr>
                  </a:outerShdw>
                </a:effectLst>
              </a:rPr>
              <a:t>Project’s net operating income</a:t>
            </a:r>
          </a:p>
          <a:p>
            <a:pPr marL="457200" indent="-457200" algn="l">
              <a:buFont typeface="Arial" panose="020B0604020202020204" pitchFamily="34" charset="0"/>
              <a:buChar char="•"/>
            </a:pPr>
            <a:r>
              <a:rPr lang="en-US" sz="2800" b="0" kern="0" dirty="0" smtClean="0">
                <a:effectLst>
                  <a:outerShdw blurRad="38100" dist="38100" dir="2700000" algn="tl">
                    <a:srgbClr val="000000">
                      <a:alpha val="43137"/>
                    </a:srgbClr>
                  </a:outerShdw>
                </a:effectLst>
              </a:rPr>
              <a:t>Revenue projections</a:t>
            </a:r>
          </a:p>
          <a:p>
            <a:pPr marL="457200" indent="-457200" algn="l">
              <a:buFont typeface="Arial" panose="020B0604020202020204" pitchFamily="34" charset="0"/>
              <a:buChar char="•"/>
            </a:pPr>
            <a:r>
              <a:rPr lang="en-US" sz="2800" b="0" kern="0" dirty="0" smtClean="0">
                <a:effectLst>
                  <a:outerShdw blurRad="38100" dist="38100" dir="2700000" algn="tl">
                    <a:srgbClr val="000000">
                      <a:alpha val="43137"/>
                    </a:srgbClr>
                  </a:outerShdw>
                </a:effectLst>
              </a:rPr>
              <a:t>Operating expenses</a:t>
            </a:r>
          </a:p>
          <a:p>
            <a:pPr marL="457200" indent="-457200" algn="l">
              <a:buFont typeface="Arial" panose="020B0604020202020204" pitchFamily="34" charset="0"/>
              <a:buChar char="•"/>
            </a:pPr>
            <a:r>
              <a:rPr lang="en-US" sz="2800" b="0" kern="0" dirty="0" smtClean="0">
                <a:effectLst>
                  <a:outerShdw blurRad="38100" dist="38100" dir="2700000" algn="tl">
                    <a:srgbClr val="000000">
                      <a:alpha val="43137"/>
                    </a:srgbClr>
                  </a:outerShdw>
                </a:effectLst>
              </a:rPr>
              <a:t>Project liabilities</a:t>
            </a:r>
          </a:p>
          <a:p>
            <a:pPr marL="457200" indent="-457200" algn="l">
              <a:buFont typeface="Arial" panose="020B0604020202020204" pitchFamily="34" charset="0"/>
              <a:buChar char="•"/>
            </a:pPr>
            <a:r>
              <a:rPr lang="en-US" sz="2800" b="0" kern="0" dirty="0" smtClean="0">
                <a:effectLst>
                  <a:outerShdw blurRad="38100" dist="38100" dir="2700000" algn="tl">
                    <a:srgbClr val="000000">
                      <a:alpha val="43137"/>
                    </a:srgbClr>
                  </a:outerShdw>
                </a:effectLst>
              </a:rPr>
              <a:t>Cash waterfall</a:t>
            </a:r>
          </a:p>
          <a:p>
            <a:pPr marL="457200" indent="-457200" algn="l">
              <a:buFont typeface="Arial" panose="020B0604020202020204" pitchFamily="34" charset="0"/>
              <a:buChar char="•"/>
            </a:pPr>
            <a:endParaRPr lang="en-US" sz="2400" b="0" kern="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7490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Cash Waterfall - Annual</a:t>
            </a:r>
            <a:endParaRPr lang="en-US" dirty="0"/>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80360" y="1645920"/>
            <a:ext cx="3490906"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70"/>
          <p:cNvSpPr>
            <a:spLocks noChangeArrowheads="1"/>
          </p:cNvSpPr>
          <p:nvPr/>
        </p:nvSpPr>
        <p:spPr bwMode="auto">
          <a:xfrm>
            <a:off x="1066800" y="3733800"/>
            <a:ext cx="1981200" cy="381000"/>
          </a:xfrm>
          <a:prstGeom prst="rightArrow">
            <a:avLst>
              <a:gd name="adj1" fmla="val 50000"/>
              <a:gd name="adj2" fmla="val 85000"/>
            </a:avLst>
          </a:prstGeom>
          <a:solidFill>
            <a:schemeClr val="accent1"/>
          </a:solidFill>
          <a:ln w="9525">
            <a:solidFill>
              <a:schemeClr val="tx1"/>
            </a:solidFill>
            <a:miter lim="800000"/>
            <a:headEnd/>
            <a:tailEnd/>
          </a:ln>
        </p:spPr>
        <p:txBody>
          <a:bodyPr wrap="none" anchor="ctr"/>
          <a:lstStyle/>
          <a:p>
            <a:pPr algn="ctr"/>
            <a:r>
              <a:rPr lang="en-US" dirty="0" smtClean="0"/>
              <a:t>(5) Developer Fee    </a:t>
            </a:r>
            <a:endParaRPr lang="en-US" dirty="0"/>
          </a:p>
        </p:txBody>
      </p:sp>
      <p:sp>
        <p:nvSpPr>
          <p:cNvPr id="8" name="AutoShape 70"/>
          <p:cNvSpPr>
            <a:spLocks noChangeArrowheads="1"/>
          </p:cNvSpPr>
          <p:nvPr/>
        </p:nvSpPr>
        <p:spPr bwMode="auto">
          <a:xfrm>
            <a:off x="1066800" y="4419600"/>
            <a:ext cx="1981200" cy="381000"/>
          </a:xfrm>
          <a:prstGeom prst="rightArrow">
            <a:avLst>
              <a:gd name="adj1" fmla="val 50000"/>
              <a:gd name="adj2" fmla="val 85000"/>
            </a:avLst>
          </a:prstGeom>
          <a:solidFill>
            <a:schemeClr val="accent1"/>
          </a:solidFill>
          <a:ln w="9525">
            <a:solidFill>
              <a:schemeClr val="tx1"/>
            </a:solidFill>
            <a:miter lim="800000"/>
            <a:headEnd/>
            <a:tailEnd/>
          </a:ln>
        </p:spPr>
        <p:txBody>
          <a:bodyPr wrap="none" anchor="ctr"/>
          <a:lstStyle/>
          <a:p>
            <a:pPr algn="ctr"/>
            <a:r>
              <a:rPr lang="en-US" dirty="0" smtClean="0"/>
              <a:t>(7) Repay GP Loans</a:t>
            </a:r>
            <a:endParaRPr lang="en-US" dirty="0"/>
          </a:p>
        </p:txBody>
      </p:sp>
      <p:sp>
        <p:nvSpPr>
          <p:cNvPr id="10" name="AutoShape 70"/>
          <p:cNvSpPr>
            <a:spLocks noChangeArrowheads="1"/>
          </p:cNvSpPr>
          <p:nvPr/>
        </p:nvSpPr>
        <p:spPr bwMode="auto">
          <a:xfrm>
            <a:off x="1092200" y="5029200"/>
            <a:ext cx="1981200" cy="381000"/>
          </a:xfrm>
          <a:prstGeom prst="rightArrow">
            <a:avLst>
              <a:gd name="adj1" fmla="val 50000"/>
              <a:gd name="adj2" fmla="val 85000"/>
            </a:avLst>
          </a:prstGeom>
          <a:solidFill>
            <a:schemeClr val="accent1"/>
          </a:solidFill>
          <a:ln w="9525">
            <a:solidFill>
              <a:schemeClr val="tx1"/>
            </a:solidFill>
            <a:miter lim="800000"/>
            <a:headEnd/>
            <a:tailEnd/>
          </a:ln>
        </p:spPr>
        <p:txBody>
          <a:bodyPr wrap="none" anchor="ctr"/>
          <a:lstStyle/>
          <a:p>
            <a:pPr algn="ctr"/>
            <a:r>
              <a:rPr lang="en-US" dirty="0" smtClean="0"/>
              <a:t>(8) Incentive Fee       </a:t>
            </a:r>
            <a:endParaRPr lang="en-US" dirty="0"/>
          </a:p>
        </p:txBody>
      </p:sp>
      <p:pic>
        <p:nvPicPr>
          <p:cNvPr id="11" name="Picture 9" descr="Cas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4432300"/>
            <a:ext cx="2628900"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627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Sample Cash Waterfall </a:t>
            </a:r>
            <a:r>
              <a:rPr lang="en-US" sz="3600" dirty="0" smtClean="0"/>
              <a:t>– Capital Transaction</a:t>
            </a:r>
            <a:endParaRPr lang="en-US" sz="3600"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02368" y="1600200"/>
            <a:ext cx="3939264"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70"/>
          <p:cNvSpPr>
            <a:spLocks noChangeArrowheads="1"/>
          </p:cNvSpPr>
          <p:nvPr/>
        </p:nvSpPr>
        <p:spPr bwMode="auto">
          <a:xfrm>
            <a:off x="1143000" y="3276600"/>
            <a:ext cx="1981200" cy="381000"/>
          </a:xfrm>
          <a:prstGeom prst="rightArrow">
            <a:avLst>
              <a:gd name="adj1" fmla="val 50000"/>
              <a:gd name="adj2" fmla="val 85000"/>
            </a:avLst>
          </a:prstGeom>
          <a:solidFill>
            <a:schemeClr val="accent1"/>
          </a:solidFill>
          <a:ln w="9525">
            <a:solidFill>
              <a:schemeClr val="tx1"/>
            </a:solidFill>
            <a:miter lim="800000"/>
            <a:headEnd/>
            <a:tailEnd/>
          </a:ln>
        </p:spPr>
        <p:txBody>
          <a:bodyPr wrap="none" anchor="ctr"/>
          <a:lstStyle/>
          <a:p>
            <a:pPr algn="ctr"/>
            <a:r>
              <a:rPr lang="en-US" dirty="0" smtClean="0"/>
              <a:t>(3) Developer Fee    </a:t>
            </a:r>
            <a:endParaRPr lang="en-US" dirty="0"/>
          </a:p>
        </p:txBody>
      </p:sp>
      <p:sp>
        <p:nvSpPr>
          <p:cNvPr id="6" name="AutoShape 70"/>
          <p:cNvSpPr>
            <a:spLocks noChangeArrowheads="1"/>
          </p:cNvSpPr>
          <p:nvPr/>
        </p:nvSpPr>
        <p:spPr bwMode="auto">
          <a:xfrm>
            <a:off x="1133475" y="4114800"/>
            <a:ext cx="1981200" cy="381000"/>
          </a:xfrm>
          <a:prstGeom prst="rightArrow">
            <a:avLst>
              <a:gd name="adj1" fmla="val 50000"/>
              <a:gd name="adj2" fmla="val 85000"/>
            </a:avLst>
          </a:prstGeom>
          <a:solidFill>
            <a:schemeClr val="accent1"/>
          </a:solidFill>
          <a:ln w="9525">
            <a:solidFill>
              <a:schemeClr val="tx1"/>
            </a:solidFill>
            <a:miter lim="800000"/>
            <a:headEnd/>
            <a:tailEnd/>
          </a:ln>
        </p:spPr>
        <p:txBody>
          <a:bodyPr wrap="none" anchor="ctr"/>
          <a:lstStyle/>
          <a:p>
            <a:pPr algn="ctr"/>
            <a:r>
              <a:rPr lang="en-US" dirty="0" smtClean="0"/>
              <a:t>(6) Repay GP Loans</a:t>
            </a:r>
            <a:endParaRPr lang="en-US" dirty="0"/>
          </a:p>
        </p:txBody>
      </p:sp>
      <p:sp>
        <p:nvSpPr>
          <p:cNvPr id="7" name="AutoShape 70"/>
          <p:cNvSpPr>
            <a:spLocks noChangeArrowheads="1"/>
          </p:cNvSpPr>
          <p:nvPr/>
        </p:nvSpPr>
        <p:spPr bwMode="auto">
          <a:xfrm>
            <a:off x="762000" y="4876800"/>
            <a:ext cx="2057400" cy="381000"/>
          </a:xfrm>
          <a:prstGeom prst="rightArrow">
            <a:avLst>
              <a:gd name="adj1" fmla="val 50000"/>
              <a:gd name="adj2" fmla="val 85000"/>
            </a:avLst>
          </a:prstGeom>
          <a:solidFill>
            <a:schemeClr val="accent1"/>
          </a:solidFill>
          <a:ln w="9525">
            <a:solidFill>
              <a:schemeClr val="tx1"/>
            </a:solidFill>
            <a:miter lim="800000"/>
            <a:headEnd/>
            <a:tailEnd/>
          </a:ln>
        </p:spPr>
        <p:txBody>
          <a:bodyPr wrap="none" anchor="ctr"/>
          <a:lstStyle/>
          <a:p>
            <a:pPr algn="ctr"/>
            <a:r>
              <a:rPr lang="en-US" dirty="0" smtClean="0"/>
              <a:t>Distributed  - 80/20</a:t>
            </a:r>
            <a:endParaRPr lang="en-US" dirty="0"/>
          </a:p>
        </p:txBody>
      </p:sp>
      <p:pic>
        <p:nvPicPr>
          <p:cNvPr id="8" name="Picture 9" descr="Cas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4432300"/>
            <a:ext cx="2628900"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938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you will need.</a:t>
            </a:r>
            <a:endParaRPr lang="en-US" dirty="0"/>
          </a:p>
        </p:txBody>
      </p:sp>
      <p:sp>
        <p:nvSpPr>
          <p:cNvPr id="3" name="Content Placeholder 2"/>
          <p:cNvSpPr>
            <a:spLocks noGrp="1"/>
          </p:cNvSpPr>
          <p:nvPr>
            <p:ph idx="1"/>
          </p:nvPr>
        </p:nvSpPr>
        <p:spPr/>
        <p:txBody>
          <a:bodyPr/>
          <a:lstStyle/>
          <a:p>
            <a:r>
              <a:rPr lang="en-US" dirty="0" smtClean="0"/>
              <a:t>All prior tax returns (tax basis capital)</a:t>
            </a:r>
          </a:p>
          <a:p>
            <a:r>
              <a:rPr lang="en-US" dirty="0" smtClean="0"/>
              <a:t>Most recent audited financial statement</a:t>
            </a:r>
          </a:p>
          <a:p>
            <a:r>
              <a:rPr lang="en-US" dirty="0" smtClean="0"/>
              <a:t>Most recent internal financial statement</a:t>
            </a:r>
          </a:p>
          <a:p>
            <a:r>
              <a:rPr lang="en-US" dirty="0" smtClean="0"/>
              <a:t>Partnership/Operating Agreement</a:t>
            </a:r>
          </a:p>
          <a:p>
            <a:r>
              <a:rPr lang="en-US" dirty="0" smtClean="0"/>
              <a:t>All loan agreements (pre-payment?)</a:t>
            </a:r>
          </a:p>
          <a:p>
            <a:r>
              <a:rPr lang="en-US" dirty="0" smtClean="0"/>
              <a:t>Restricted Covenant</a:t>
            </a:r>
          </a:p>
          <a:p>
            <a:r>
              <a:rPr lang="en-US" dirty="0" smtClean="0"/>
              <a:t>Regulatory Agreement, HAP Contract</a:t>
            </a:r>
          </a:p>
          <a:p>
            <a:endParaRPr lang="en-US" dirty="0"/>
          </a:p>
        </p:txBody>
      </p:sp>
    </p:spTree>
    <p:extLst>
      <p:ext uri="{BB962C8B-B14F-4D97-AF65-F5344CB8AC3E}">
        <p14:creationId xmlns:p14="http://schemas.microsoft.com/office/powerpoint/2010/main" val="89381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Novogradac Resources</a:t>
            </a:r>
            <a:endParaRPr lang="en-US"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905000"/>
            <a:ext cx="109537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txBox="1">
            <a:spLocks/>
          </p:cNvSpPr>
          <p:nvPr/>
        </p:nvSpPr>
        <p:spPr>
          <a:xfrm>
            <a:off x="409575" y="1828800"/>
            <a:ext cx="8229600" cy="3105150"/>
          </a:xfrm>
          <a:prstGeom prst="rect">
            <a:avLst/>
          </a:prstGeom>
        </p:spPr>
        <p:txBody>
          <a:bodyPr/>
          <a:lstStyle>
            <a:lvl1pPr marL="342900" indent="-342900" algn="l" rtl="0" eaLnBrk="0" fontAlgn="base" hangingPunct="0">
              <a:spcBef>
                <a:spcPct val="35000"/>
              </a:spcBef>
              <a:spcAft>
                <a:spcPct val="0"/>
              </a:spcAft>
              <a:buChar char="•"/>
              <a:defRPr sz="3200" b="1">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35000"/>
              </a:spcBef>
              <a:spcAft>
                <a:spcPct val="0"/>
              </a:spcAft>
              <a:buChar char="–"/>
              <a:defRPr sz="28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35000"/>
              </a:spcBef>
              <a:spcAft>
                <a:spcPct val="0"/>
              </a:spcAft>
              <a:buChar char="•"/>
              <a:defRPr sz="2400">
                <a:solidFill>
                  <a:schemeClr val="bg1"/>
                </a:solidFill>
                <a:effectLst>
                  <a:outerShdw blurRad="38100" dist="38100" dir="2700000" algn="tl">
                    <a:srgbClr val="C0C0C0"/>
                  </a:outerShdw>
                </a:effectLst>
                <a:latin typeface="+mn-lt"/>
              </a:defRPr>
            </a:lvl3pPr>
            <a:lvl4pPr marL="1600200" indent="-228600" algn="l" rtl="0" eaLnBrk="0" fontAlgn="base" hangingPunct="0">
              <a:spcBef>
                <a:spcPct val="35000"/>
              </a:spcBef>
              <a:spcAft>
                <a:spcPct val="0"/>
              </a:spcAft>
              <a:buChar char="–"/>
              <a:defRPr sz="2000">
                <a:solidFill>
                  <a:schemeClr val="bg1"/>
                </a:solidFill>
                <a:effectLst>
                  <a:outerShdw blurRad="38100" dist="38100" dir="2700000" algn="tl">
                    <a:srgbClr val="C0C0C0"/>
                  </a:outerShdw>
                </a:effectLst>
                <a:latin typeface="+mn-lt"/>
              </a:defRPr>
            </a:lvl4pPr>
            <a:lvl5pPr marL="2057400" indent="-228600" algn="l" rtl="0" eaLnBrk="0" fontAlgn="base" hangingPunct="0">
              <a:spcBef>
                <a:spcPct val="35000"/>
              </a:spcBef>
              <a:spcAft>
                <a:spcPct val="0"/>
              </a:spcAft>
              <a:buChar char="»"/>
              <a:defRPr sz="2000">
                <a:solidFill>
                  <a:schemeClr val="bg1"/>
                </a:solidFill>
                <a:effectLst>
                  <a:outerShdw blurRad="38100" dist="38100" dir="2700000" algn="tl">
                    <a:srgbClr val="C0C0C0"/>
                  </a:outerShdw>
                </a:effectLst>
                <a:latin typeface="+mn-lt"/>
              </a:defRPr>
            </a:lvl5pPr>
            <a:lvl6pPr marL="25146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6pPr>
            <a:lvl7pPr marL="29718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7pPr>
            <a:lvl8pPr marL="34290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8pPr>
            <a:lvl9pPr marL="3886200" indent="-228600" algn="l" rtl="0" fontAlgn="base">
              <a:spcBef>
                <a:spcPct val="35000"/>
              </a:spcBef>
              <a:spcAft>
                <a:spcPct val="0"/>
              </a:spcAft>
              <a:buChar char="»"/>
              <a:defRPr sz="2000">
                <a:solidFill>
                  <a:schemeClr val="bg1"/>
                </a:solidFill>
                <a:effectLst>
                  <a:outerShdw blurRad="38100" dist="38100" dir="2700000" algn="tl">
                    <a:srgbClr val="C0C0C0"/>
                  </a:outerShdw>
                </a:effectLst>
                <a:latin typeface="+mn-lt"/>
              </a:defRPr>
            </a:lvl9pPr>
          </a:lstStyle>
          <a:p>
            <a:endParaRPr lang="en-US" kern="0" dirty="0" smtClean="0"/>
          </a:p>
          <a:p>
            <a:pPr marL="0" indent="0">
              <a:buNone/>
            </a:pPr>
            <a:r>
              <a:rPr lang="en-US" kern="0" dirty="0"/>
              <a:t>	</a:t>
            </a:r>
            <a:r>
              <a:rPr lang="en-US" kern="0" dirty="0" smtClean="0"/>
              <a:t>	Operating Expense Report</a:t>
            </a:r>
          </a:p>
          <a:p>
            <a:pPr marL="0" indent="0">
              <a:buNone/>
            </a:pPr>
            <a:endParaRPr lang="en-US" kern="0" dirty="0"/>
          </a:p>
          <a:p>
            <a:pPr marL="0" indent="0">
              <a:buNone/>
            </a:pPr>
            <a:r>
              <a:rPr lang="en-US" kern="0" dirty="0" smtClean="0"/>
              <a:t>		Valuation of GP Interests</a:t>
            </a:r>
          </a:p>
          <a:p>
            <a:endParaRPr lang="en-US" kern="0" dirty="0" smtClean="0"/>
          </a:p>
          <a:p>
            <a:pPr lvl="6"/>
            <a:endParaRPr lang="en-US" kern="0" dirty="0" smtClean="0"/>
          </a:p>
          <a:p>
            <a:pPr lvl="6"/>
            <a:endParaRPr lang="en-US" kern="0" dirty="0" smtClean="0"/>
          </a:p>
          <a:p>
            <a:pPr lvl="6"/>
            <a:endParaRPr lang="en-US" kern="0" dirty="0"/>
          </a:p>
          <a:p>
            <a:pPr lvl="6"/>
            <a:r>
              <a:rPr lang="en-US" sz="1600" kern="0" dirty="0" smtClean="0"/>
              <a:t>Visit www.novoco.com</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505200"/>
            <a:ext cx="109537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952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Renee.Beaver@Novoco.com</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276600"/>
            <a:ext cx="2143125" cy="2143125"/>
          </a:xfrm>
          <a:prstGeom prst="rect">
            <a:avLst/>
          </a:prstGeom>
          <a:solidFill>
            <a:schemeClr val="accent1"/>
          </a:solidFill>
          <a:ln>
            <a:noFill/>
          </a:ln>
        </p:spPr>
      </p:pic>
    </p:spTree>
    <p:extLst>
      <p:ext uri="{BB962C8B-B14F-4D97-AF65-F5344CB8AC3E}">
        <p14:creationId xmlns:p14="http://schemas.microsoft.com/office/powerpoint/2010/main" val="1114698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3">
      <a:dk1>
        <a:srgbClr val="000000"/>
      </a:dk1>
      <a:lt1>
        <a:srgbClr val="FFFFFF"/>
      </a:lt1>
      <a:dk2>
        <a:srgbClr val="000000"/>
      </a:dk2>
      <a:lt2>
        <a:srgbClr val="00001C"/>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000000"/>
        </a:dk2>
        <a:lt2>
          <a:srgbClr val="00001C"/>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3">
      <a:dk1>
        <a:srgbClr val="000000"/>
      </a:dk1>
      <a:lt1>
        <a:srgbClr val="FFFFFF"/>
      </a:lt1>
      <a:dk2>
        <a:srgbClr val="000000"/>
      </a:dk2>
      <a:lt2>
        <a:srgbClr val="00001C"/>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00001C"/>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9873</TotalTime>
  <Words>678</Words>
  <Application>Microsoft Office PowerPoint</Application>
  <PresentationFormat>On-screen Show (4:3)</PresentationFormat>
  <Paragraphs>78</Paragraphs>
  <Slides>8</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Times New Roman</vt:lpstr>
      <vt:lpstr>1_Custom Design</vt:lpstr>
      <vt:lpstr>2_Custom Design</vt:lpstr>
      <vt:lpstr>3_Custom Design</vt:lpstr>
      <vt:lpstr>PowerPoint Presentation</vt:lpstr>
      <vt:lpstr>Initial Considerations</vt:lpstr>
      <vt:lpstr>Calculating Value of Interest</vt:lpstr>
      <vt:lpstr>Sample Cash Waterfall - Annual</vt:lpstr>
      <vt:lpstr>Sample Cash Waterfall – Capital Transaction</vt:lpstr>
      <vt:lpstr>Documents you will need.</vt:lpstr>
      <vt:lpstr>Novogradac Resources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Wayne Michael</dc:creator>
  <cp:lastModifiedBy>Patricia Richards</cp:lastModifiedBy>
  <cp:revision>592</cp:revision>
  <cp:lastPrinted>2016-05-02T17:08:39Z</cp:lastPrinted>
  <dcterms:created xsi:type="dcterms:W3CDTF">2006-03-23T16:36:40Z</dcterms:created>
  <dcterms:modified xsi:type="dcterms:W3CDTF">2016-05-06T12:16:18Z</dcterms:modified>
</cp:coreProperties>
</file>