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76" r:id="rId8"/>
    <p:sldId id="290" r:id="rId9"/>
    <p:sldId id="291" r:id="rId10"/>
    <p:sldId id="298"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92" r:id="rId24"/>
    <p:sldId id="293" r:id="rId25"/>
    <p:sldId id="295" r:id="rId26"/>
    <p:sldId id="296" r:id="rId27"/>
    <p:sldId id="297" r:id="rId28"/>
    <p:sldId id="277" r:id="rId29"/>
    <p:sldId id="278" r:id="rId30"/>
    <p:sldId id="299" r:id="rId31"/>
    <p:sldId id="279" r:id="rId32"/>
    <p:sldId id="280" r:id="rId33"/>
    <p:sldId id="281" r:id="rId34"/>
    <p:sldId id="282" r:id="rId35"/>
    <p:sldId id="283" r:id="rId36"/>
    <p:sldId id="289" r:id="rId37"/>
    <p:sldId id="288" r:id="rId38"/>
    <p:sldId id="300" r:id="rId39"/>
    <p:sldId id="301" r:id="rId40"/>
    <p:sldId id="303" r:id="rId41"/>
    <p:sldId id="302" r:id="rId42"/>
    <p:sldId id="304" r:id="rId43"/>
    <p:sldId id="305" r:id="rId44"/>
    <p:sldId id="306" r:id="rId45"/>
    <p:sldId id="307" r:id="rId46"/>
    <p:sldId id="308" r:id="rId47"/>
  </p:sldIdLst>
  <p:sldSz cx="9144000" cy="6858000" type="screen4x3"/>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C3A"/>
    <a:srgbClr val="0000EF"/>
    <a:srgbClr val="860046"/>
    <a:srgbClr val="590036"/>
    <a:srgbClr val="0B055B"/>
    <a:srgbClr val="160AB6"/>
    <a:srgbClr val="9A2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3168003532268"/>
          <c:y val="0.10517423783565516"/>
          <c:w val="0.80704822528025122"/>
          <c:h val="0.75295822397200352"/>
        </c:manualLayout>
      </c:layout>
      <c:areaChart>
        <c:grouping val="standard"/>
        <c:varyColors val="0"/>
        <c:ser>
          <c:idx val="0"/>
          <c:order val="0"/>
          <c:tx>
            <c:strRef>
              <c:f>Sheet1!$B$1</c:f>
              <c:strCache>
                <c:ptCount val="1"/>
                <c:pt idx="0">
                  <c:v>History</c:v>
                </c:pt>
              </c:strCache>
            </c:strRef>
          </c:tx>
          <c:spPr>
            <a:solidFill>
              <a:srgbClr val="0070C0"/>
            </a:solidFill>
          </c:spPr>
          <c:dLbls>
            <c:dLbl>
              <c:idx val="0"/>
              <c:layout>
                <c:manualLayout>
                  <c:x val="1.8691588785046728E-2"/>
                  <c:y val="-0.20491459721380981"/>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5576323987538941E-2"/>
                  <c:y val="-0.29999999999999993"/>
                </c:manualLayout>
              </c:layou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3.1152647975077882E-2"/>
                  <c:y val="-0.32457258227336966"/>
                </c:manualLayout>
              </c:layout>
              <c:showLegendKey val="0"/>
              <c:showVal val="1"/>
              <c:showCatName val="0"/>
              <c:showSerName val="0"/>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7.7881619937694704E-3"/>
                  <c:y val="-0.33888888888888891"/>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037383177570093E-2"/>
                  <c:y val="-0.32222222222222224"/>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249221183800566E-2"/>
                  <c:y val="-0.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364485981308469E-2"/>
                  <c:y val="-0.2527777777777778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a:solidFill>
                      <a:srgbClr val="00B0F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1.086913870904449E-2</c:v>
                </c:pt>
                <c:pt idx="1">
                  <c:v>8.9699526115711858E-3</c:v>
                </c:pt>
                <c:pt idx="2">
                  <c:v>1.5187766566108429E-2</c:v>
                </c:pt>
                <c:pt idx="3">
                  <c:v>2.4518502629303995E-2</c:v>
                </c:pt>
                <c:pt idx="4">
                  <c:v>1.7318789949020363E-2</c:v>
                </c:pt>
                <c:pt idx="5">
                  <c:v>2.5889988516277107E-2</c:v>
                </c:pt>
                <c:pt idx="6">
                  <c:v>2.9101342350650761E-2</c:v>
                </c:pt>
                <c:pt idx="7">
                  <c:v>2.4737493258890408E-2</c:v>
                </c:pt>
                <c:pt idx="8">
                  <c:v>2.8769658312612467E-2</c:v>
                </c:pt>
                <c:pt idx="9">
                  <c:v>2.7173537087696209E-2</c:v>
                </c:pt>
                <c:pt idx="10">
                  <c:v>2.1482624713730969E-2</c:v>
                </c:pt>
                <c:pt idx="11">
                  <c:v>1.9762992681748859E-2</c:v>
                </c:pt>
              </c:numCache>
            </c:numRef>
          </c:val>
        </c:ser>
        <c:ser>
          <c:idx val="1"/>
          <c:order val="1"/>
          <c:tx>
            <c:strRef>
              <c:f>Sheet1!$C$1</c:f>
              <c:strCache>
                <c:ptCount val="1"/>
                <c:pt idx="0">
                  <c:v>Forecast</c:v>
                </c:pt>
              </c:strCache>
            </c:strRef>
          </c:tx>
          <c:spPr>
            <a:solidFill>
              <a:srgbClr val="92D050"/>
            </a:solidFill>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1.4018691588785047E-2"/>
                  <c:y val="-0.18098283868362608"/>
                </c:manualLayout>
              </c:layout>
              <c:showLegendKey val="0"/>
              <c:showVal val="1"/>
              <c:showCatName val="0"/>
              <c:showSerName val="0"/>
              <c:showPercent val="0"/>
              <c:showBubbleSize val="0"/>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3.1152647975077881E-3"/>
                  <c:y val="-0.18418816878659397"/>
                </c:manualLayout>
              </c:layout>
              <c:showLegendKey val="0"/>
              <c:showVal val="1"/>
              <c:showCatName val="0"/>
              <c:showSerName val="0"/>
              <c:showPercent val="0"/>
              <c:showBubbleSize val="0"/>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layout>
                <c:manualLayout>
                  <c:x val="-1.0903426791277258E-2"/>
                  <c:y val="-0.22670946900868161"/>
                </c:manualLayout>
              </c:layout>
              <c:showLegendKey val="0"/>
              <c:showVal val="1"/>
              <c:showCatName val="0"/>
              <c:showSerName val="0"/>
              <c:showPercent val="0"/>
              <c:showBubbleSize val="0"/>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layout>
                <c:manualLayout>
                  <c:x val="-2.1806853582554516E-2"/>
                  <c:y val="-0.22136745406824143"/>
                </c:manualLayout>
              </c:layout>
              <c:showLegendKey val="0"/>
              <c:showVal val="1"/>
              <c:showCatName val="0"/>
              <c:showSerName val="0"/>
              <c:showPercent val="0"/>
              <c:showBubbleSize val="0"/>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7.7881619937694704E-3"/>
                  <c:y val="-0.2799145972138097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00B05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1.9496454909039285E-2</c:v>
                </c:pt>
                <c:pt idx="13" formatCode="0.0%">
                  <c:v>1.4787195616321655E-2</c:v>
                </c:pt>
                <c:pt idx="14" formatCode="0.0%">
                  <c:v>1.2600205626569513E-2</c:v>
                </c:pt>
                <c:pt idx="15" formatCode="0.0%">
                  <c:v>1.0276822694050523E-2</c:v>
                </c:pt>
                <c:pt idx="16" formatCode="0.0%">
                  <c:v>6.5241011373344468E-3</c:v>
                </c:pt>
                <c:pt idx="17" formatCode="0.0%">
                  <c:v>7.9581112234305921E-3</c:v>
                </c:pt>
                <c:pt idx="18" formatCode="0.0%">
                  <c:v>1.0434387856513511E-2</c:v>
                </c:pt>
                <c:pt idx="19" formatCode="0.0%">
                  <c:v>1.415003570072132E-2</c:v>
                </c:pt>
                <c:pt idx="20" formatCode="0.0%">
                  <c:v>1.7614463431877003E-2</c:v>
                </c:pt>
                <c:pt idx="21" formatCode="0.0%">
                  <c:v>1.9687501122486212E-2</c:v>
                </c:pt>
                <c:pt idx="22" formatCode="0.0%">
                  <c:v>2.0222907338960542E-2</c:v>
                </c:pt>
                <c:pt idx="23" formatCode="0.0%">
                  <c:v>1.9097205951043091E-2</c:v>
                </c:pt>
                <c:pt idx="24" formatCode="0.0%">
                  <c:v>1.8835064491273715E-2</c:v>
                </c:pt>
                <c:pt idx="25" formatCode="0.0%">
                  <c:v>1.8216927282840599E-2</c:v>
                </c:pt>
                <c:pt idx="26" formatCode="0.0%">
                  <c:v>1.9028331659273971E-2</c:v>
                </c:pt>
                <c:pt idx="27" formatCode="0.0%">
                  <c:v>2.0691460564130713E-2</c:v>
                </c:pt>
                <c:pt idx="28" formatCode="0.0%">
                  <c:v>2.2232668921790943E-2</c:v>
                </c:pt>
                <c:pt idx="29" formatCode="0.0%">
                  <c:v>2.4172798706745786E-2</c:v>
                </c:pt>
                <c:pt idx="30" formatCode="0.0%">
                  <c:v>2.5233125545653625E-2</c:v>
                </c:pt>
                <c:pt idx="31" formatCode="0.0%">
                  <c:v>2.6258182455641991E-2</c:v>
                </c:pt>
              </c:numCache>
            </c:numRef>
          </c:val>
        </c:ser>
        <c:dLbls>
          <c:showLegendKey val="0"/>
          <c:showVal val="0"/>
          <c:showCatName val="0"/>
          <c:showSerName val="0"/>
          <c:showPercent val="0"/>
          <c:showBubbleSize val="0"/>
        </c:dLbls>
        <c:axId val="561388344"/>
        <c:axId val="561390304"/>
      </c:areaChart>
      <c:lineChart>
        <c:grouping val="standard"/>
        <c:varyColors val="0"/>
        <c:ser>
          <c:idx val="2"/>
          <c:order val="2"/>
          <c:tx>
            <c:strRef>
              <c:f>Sheet1!$D$1</c:f>
              <c:strCache>
                <c:ptCount val="1"/>
                <c:pt idx="0">
                  <c:v>Consensus</c:v>
                </c:pt>
              </c:strCache>
            </c:strRef>
          </c:tx>
          <c:spPr>
            <a:ln w="44450">
              <a:solidFill>
                <a:srgbClr val="0070C0"/>
              </a:solidFill>
              <a:prstDash val="sysDash"/>
            </a:ln>
          </c:spPr>
          <c:marker>
            <c:symbol val="none"/>
          </c:marker>
          <c:dPt>
            <c:idx val="1"/>
            <c:bubble3D val="0"/>
          </c:dPt>
          <c:dPt>
            <c:idx val="2"/>
            <c:bubble3D val="0"/>
            <c:spPr>
              <a:ln w="44450">
                <a:solidFill>
                  <a:srgbClr val="0070C0">
                    <a:alpha val="0"/>
                  </a:srgbClr>
                </a:solidFill>
                <a:prstDash val="sysDash"/>
              </a:ln>
            </c:spPr>
          </c:dPt>
          <c:dPt>
            <c:idx val="3"/>
            <c:bubble3D val="0"/>
            <c:spPr>
              <a:ln w="44450">
                <a:solidFill>
                  <a:srgbClr val="0070C0">
                    <a:alpha val="0"/>
                  </a:srgbClr>
                </a:solidFill>
                <a:prstDash val="sysDash"/>
              </a:ln>
            </c:spPr>
          </c:dPt>
          <c:dPt>
            <c:idx val="4"/>
            <c:bubble3D val="0"/>
            <c:spPr>
              <a:ln w="44450">
                <a:solidFill>
                  <a:srgbClr val="0070C0">
                    <a:alpha val="0"/>
                  </a:srgbClr>
                </a:solidFill>
                <a:prstDash val="sysDash"/>
              </a:ln>
            </c:spPr>
          </c:dPt>
          <c:dPt>
            <c:idx val="5"/>
            <c:bubble3D val="0"/>
            <c:spPr>
              <a:ln w="44450">
                <a:solidFill>
                  <a:srgbClr val="0070C0">
                    <a:alpha val="0"/>
                  </a:srgbClr>
                </a:solidFill>
                <a:prstDash val="sysDash"/>
              </a:ln>
            </c:spPr>
          </c:dPt>
          <c:dPt>
            <c:idx val="6"/>
            <c:bubble3D val="0"/>
            <c:spPr>
              <a:ln w="44450">
                <a:solidFill>
                  <a:srgbClr val="0070C0">
                    <a:alpha val="0"/>
                  </a:srgbClr>
                </a:solidFill>
                <a:prstDash val="sysDash"/>
              </a:ln>
            </c:spPr>
          </c:dPt>
          <c:dPt>
            <c:idx val="7"/>
            <c:bubble3D val="0"/>
            <c:spPr>
              <a:ln w="44450">
                <a:solidFill>
                  <a:srgbClr val="0070C0">
                    <a:alpha val="0"/>
                  </a:srgbClr>
                </a:solidFill>
                <a:prstDash val="sysDash"/>
              </a:ln>
            </c:spPr>
          </c:dPt>
          <c:dPt>
            <c:idx val="8"/>
            <c:bubble3D val="0"/>
          </c:dPt>
          <c:dPt>
            <c:idx val="9"/>
            <c:bubble3D val="0"/>
            <c:spPr>
              <a:ln w="44450">
                <a:solidFill>
                  <a:srgbClr val="0070C0">
                    <a:alpha val="0"/>
                  </a:srgbClr>
                </a:solidFill>
                <a:prstDash val="sysDash"/>
              </a:ln>
            </c:spPr>
          </c:dPt>
          <c:dPt>
            <c:idx val="10"/>
            <c:bubble3D val="0"/>
            <c:spPr>
              <a:ln w="44450">
                <a:solidFill>
                  <a:srgbClr val="0070C0">
                    <a:alpha val="0"/>
                  </a:srgbClr>
                </a:solidFill>
                <a:prstDash val="sysDash"/>
              </a:ln>
            </c:spPr>
          </c:dPt>
          <c:dPt>
            <c:idx val="11"/>
            <c:bubble3D val="0"/>
            <c:spPr>
              <a:ln w="44450">
                <a:solidFill>
                  <a:srgbClr val="0070C0">
                    <a:alpha val="0"/>
                  </a:srgbClr>
                </a:solidFill>
                <a:prstDash val="sysDash"/>
              </a:ln>
            </c:spPr>
          </c:dPt>
          <c:val>
            <c:numRef>
              <c:f>Sheet1!$D$2:$D$33</c:f>
              <c:numCache>
                <c:formatCode>0.0%</c:formatCode>
                <c:ptCount val="32"/>
                <c:pt idx="0">
                  <c:v>1.086913870904449E-2</c:v>
                </c:pt>
                <c:pt idx="1">
                  <c:v>8.9699526115711858E-3</c:v>
                </c:pt>
                <c:pt idx="2">
                  <c:v>1.5187766566108429E-2</c:v>
                </c:pt>
                <c:pt idx="3">
                  <c:v>2.4518502629303995E-2</c:v>
                </c:pt>
                <c:pt idx="4">
                  <c:v>1.7318789949020363E-2</c:v>
                </c:pt>
                <c:pt idx="5">
                  <c:v>2.5889988516277107E-2</c:v>
                </c:pt>
                <c:pt idx="6">
                  <c:v>2.9101342350650761E-2</c:v>
                </c:pt>
                <c:pt idx="7">
                  <c:v>2.4737493258890408E-2</c:v>
                </c:pt>
                <c:pt idx="8">
                  <c:v>2.8769658312612467E-2</c:v>
                </c:pt>
                <c:pt idx="9">
                  <c:v>2.7173537087696209E-2</c:v>
                </c:pt>
                <c:pt idx="10">
                  <c:v>2.1482624713730969E-2</c:v>
                </c:pt>
                <c:pt idx="11">
                  <c:v>1.9762992681748859E-2</c:v>
                </c:pt>
                <c:pt idx="12">
                  <c:v>1.9496454909039285E-2</c:v>
                </c:pt>
                <c:pt idx="13">
                  <c:v>2.1703097302508842E-2</c:v>
                </c:pt>
                <c:pt idx="14">
                  <c:v>2.2749775172835107E-2</c:v>
                </c:pt>
                <c:pt idx="15">
                  <c:v>2.1164798621942732E-2</c:v>
                </c:pt>
                <c:pt idx="16">
                  <c:v>2.2437983986522806E-2</c:v>
                </c:pt>
                <c:pt idx="17">
                  <c:v>2.3762788357314768E-2</c:v>
                </c:pt>
                <c:pt idx="18">
                  <c:v>2.4E-2</c:v>
                </c:pt>
                <c:pt idx="19">
                  <c:v>2.3E-2</c:v>
                </c:pt>
                <c:pt idx="20">
                  <c:v>2.1000000000000001E-2</c:v>
                </c:pt>
                <c:pt idx="21">
                  <c:v>0.02</c:v>
                </c:pt>
                <c:pt idx="22">
                  <c:v>2.0428134618744674E-2</c:v>
                </c:pt>
                <c:pt idx="23">
                  <c:v>0.02</c:v>
                </c:pt>
                <c:pt idx="24">
                  <c:v>1.9E-2</c:v>
                </c:pt>
                <c:pt idx="25">
                  <c:v>1.7999999999999999E-2</c:v>
                </c:pt>
                <c:pt idx="26">
                  <c:v>1.7000000000000001E-2</c:v>
                </c:pt>
                <c:pt idx="27">
                  <c:v>1.6500000000000001E-2</c:v>
                </c:pt>
                <c:pt idx="28">
                  <c:v>1.4999999999999999E-2</c:v>
                </c:pt>
                <c:pt idx="29">
                  <c:v>1.2500000000000001E-2</c:v>
                </c:pt>
                <c:pt idx="30">
                  <c:v>0.01</c:v>
                </c:pt>
                <c:pt idx="31">
                  <c:v>8.9999999999999993E-3</c:v>
                </c:pt>
              </c:numCache>
            </c:numRef>
          </c:val>
          <c:smooth val="1"/>
        </c:ser>
        <c:dLbls>
          <c:showLegendKey val="0"/>
          <c:showVal val="0"/>
          <c:showCatName val="0"/>
          <c:showSerName val="0"/>
          <c:showPercent val="0"/>
          <c:showBubbleSize val="0"/>
        </c:dLbls>
        <c:marker val="1"/>
        <c:smooth val="0"/>
        <c:axId val="561388344"/>
        <c:axId val="561390304"/>
      </c:lineChart>
      <c:catAx>
        <c:axId val="561388344"/>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61390304"/>
        <c:crosses val="autoZero"/>
        <c:auto val="1"/>
        <c:lblAlgn val="ctr"/>
        <c:lblOffset val="100"/>
        <c:tickLblSkip val="4"/>
        <c:noMultiLvlLbl val="0"/>
      </c:catAx>
      <c:valAx>
        <c:axId val="561390304"/>
        <c:scaling>
          <c:orientation val="minMax"/>
          <c:max val="4.0000000000000008E-2"/>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Nominal GDP Growth</a:t>
                </a:r>
                <a:endParaRPr lang="en-US" dirty="0">
                  <a:latin typeface="Museo Sans Cond 700" panose="02000000000000000000" pitchFamily="2" charset="0"/>
                </a:endParaRPr>
              </a:p>
            </c:rich>
          </c:tx>
          <c:layout>
            <c:manualLayout>
              <c:xMode val="edge"/>
              <c:yMode val="edge"/>
              <c:x val="4.6728971962616819E-3"/>
              <c:y val="0.14754492226933172"/>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561388344"/>
        <c:crosses val="autoZero"/>
        <c:crossBetween val="between"/>
      </c:valAx>
    </c:plotArea>
    <c:legend>
      <c:legendPos val="r"/>
      <c:layout>
        <c:manualLayout>
          <c:xMode val="edge"/>
          <c:yMode val="edge"/>
          <c:x val="9.1989354134471513E-2"/>
          <c:y val="1.665899454875833E-2"/>
          <c:w val="0.89700161895650898"/>
          <c:h val="7.4748233393902686E-2"/>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6.1584494245911565E-2"/>
          <c:w val="0.83535653837662804"/>
          <c:h val="0.78116333535231175"/>
        </c:manualLayout>
      </c:layout>
      <c:areaChart>
        <c:grouping val="standard"/>
        <c:varyColors val="0"/>
        <c:ser>
          <c:idx val="0"/>
          <c:order val="0"/>
          <c:tx>
            <c:strRef>
              <c:f>Sheet1!$B$1</c:f>
              <c:strCache>
                <c:ptCount val="1"/>
                <c:pt idx="0">
                  <c:v>History</c:v>
                </c:pt>
              </c:strCache>
            </c:strRef>
          </c:tx>
          <c:spPr>
            <a:solidFill>
              <a:srgbClr val="0070C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420330464"/>
        <c:axId val="420333600"/>
      </c:areaChart>
      <c:lineChart>
        <c:grouping val="standard"/>
        <c:varyColors val="0"/>
        <c:ser>
          <c:idx val="2"/>
          <c:order val="2"/>
          <c:tx>
            <c:strRef>
              <c:f>Sheet1!$D$1</c:f>
              <c:strCache>
                <c:ptCount val="1"/>
                <c:pt idx="0">
                  <c:v>Michigan</c:v>
                </c:pt>
              </c:strCache>
            </c:strRef>
          </c:tx>
          <c:spPr>
            <a:ln w="44450">
              <a:solidFill>
                <a:schemeClr val="tx1"/>
              </a:solidFill>
            </a:ln>
          </c:spPr>
          <c:marker>
            <c:symbol val="none"/>
          </c:marker>
          <c:val>
            <c:numRef>
              <c:f>Sheet1!$D$2:$D$13</c:f>
              <c:numCache>
                <c:formatCode>0.0%</c:formatCode>
                <c:ptCount val="12"/>
                <c:pt idx="0">
                  <c:v>1.6667214370181999E-2</c:v>
                </c:pt>
                <c:pt idx="1">
                  <c:v>2.26356133732088E-2</c:v>
                </c:pt>
                <c:pt idx="2">
                  <c:v>2.5706304949925499E-2</c:v>
                </c:pt>
                <c:pt idx="3">
                  <c:v>-2.4900563271185098E-3</c:v>
                </c:pt>
                <c:pt idx="4">
                  <c:v>3.5831702299055301E-2</c:v>
                </c:pt>
                <c:pt idx="5">
                  <c:v>3.8663630843701599E-2</c:v>
                </c:pt>
                <c:pt idx="6">
                  <c:v>3.9791537281000197E-2</c:v>
                </c:pt>
                <c:pt idx="7">
                  <c:v>4.7963208907985298E-2</c:v>
                </c:pt>
                <c:pt idx="8">
                  <c:v>3.9886184832564897E-2</c:v>
                </c:pt>
                <c:pt idx="9">
                  <c:v>4.0348939144420899E-2</c:v>
                </c:pt>
                <c:pt idx="10">
                  <c:v>4.51014469871324E-2</c:v>
                </c:pt>
                <c:pt idx="11">
                  <c:v>4.6124437890260099E-2</c:v>
                </c:pt>
              </c:numCache>
            </c:numRef>
          </c:val>
          <c:smooth val="1"/>
        </c:ser>
        <c:ser>
          <c:idx val="3"/>
          <c:order val="3"/>
          <c:tx>
            <c:strRef>
              <c:f>Sheet1!$E$1</c:f>
              <c:strCache>
                <c:ptCount val="1"/>
                <c:pt idx="0">
                  <c:v>Michigan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val>
            <c:numRef>
              <c:f>Sheet1!$E$2:$E$33</c:f>
              <c:numCache>
                <c:formatCode>General</c:formatCode>
                <c:ptCount val="32"/>
                <c:pt idx="11" formatCode="0.0%">
                  <c:v>4.6124437890260099E-2</c:v>
                </c:pt>
                <c:pt idx="12" formatCode="0.0%">
                  <c:v>4.266008417933248E-2</c:v>
                </c:pt>
                <c:pt idx="13" formatCode="0.0%">
                  <c:v>4.2890256259872597E-2</c:v>
                </c:pt>
                <c:pt idx="14" formatCode="0.0%">
                  <c:v>2.727180297733383E-2</c:v>
                </c:pt>
                <c:pt idx="15" formatCode="0.0%">
                  <c:v>2.3174158882847837E-2</c:v>
                </c:pt>
                <c:pt idx="16" formatCode="0.0%">
                  <c:v>1.8113231438327149E-2</c:v>
                </c:pt>
                <c:pt idx="17" formatCode="0.0%">
                  <c:v>1.5171578308211385E-2</c:v>
                </c:pt>
                <c:pt idx="18" formatCode="0.0%">
                  <c:v>1.6333186166315839E-2</c:v>
                </c:pt>
                <c:pt idx="19" formatCode="0.0%">
                  <c:v>1.8171894640550294E-2</c:v>
                </c:pt>
                <c:pt idx="20" formatCode="0.0%">
                  <c:v>2.0881225534455549E-2</c:v>
                </c:pt>
                <c:pt idx="21" formatCode="0.0%">
                  <c:v>2.334255897584336E-2</c:v>
                </c:pt>
                <c:pt idx="22" formatCode="0.0%">
                  <c:v>2.4976328205316978E-2</c:v>
                </c:pt>
                <c:pt idx="23" formatCode="0.0%">
                  <c:v>2.5316929072830757E-2</c:v>
                </c:pt>
                <c:pt idx="24" formatCode="0.0%">
                  <c:v>2.5161935291813008E-2</c:v>
                </c:pt>
                <c:pt idx="25" formatCode="0.0%">
                  <c:v>2.4781897940112901E-2</c:v>
                </c:pt>
                <c:pt idx="26" formatCode="0.0%">
                  <c:v>2.4763764416834443E-2</c:v>
                </c:pt>
                <c:pt idx="27" formatCode="0.0%">
                  <c:v>2.5357295449363566E-2</c:v>
                </c:pt>
                <c:pt idx="28" formatCode="0.0%">
                  <c:v>2.6330642980132782E-2</c:v>
                </c:pt>
                <c:pt idx="29" formatCode="0.0%">
                  <c:v>2.7633122386729918E-2</c:v>
                </c:pt>
                <c:pt idx="30" formatCode="0.0%">
                  <c:v>2.8757455338455442E-2</c:v>
                </c:pt>
                <c:pt idx="31" formatCode="0.0%">
                  <c:v>2.9715711036477733E-2</c:v>
                </c:pt>
              </c:numCache>
            </c:numRef>
          </c:val>
          <c:smooth val="1"/>
        </c:ser>
        <c:dLbls>
          <c:showLegendKey val="0"/>
          <c:showVal val="0"/>
          <c:showCatName val="0"/>
          <c:showSerName val="0"/>
          <c:showPercent val="0"/>
          <c:showBubbleSize val="0"/>
        </c:dLbls>
        <c:marker val="1"/>
        <c:smooth val="0"/>
        <c:axId val="420330464"/>
        <c:axId val="420333600"/>
      </c:lineChart>
      <c:catAx>
        <c:axId val="420330464"/>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420333600"/>
        <c:crosses val="autoZero"/>
        <c:auto val="1"/>
        <c:lblAlgn val="ctr"/>
        <c:lblOffset val="100"/>
        <c:tickLblSkip val="4"/>
        <c:noMultiLvlLbl val="0"/>
      </c:catAx>
      <c:valAx>
        <c:axId val="420333600"/>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420330464"/>
        <c:crosses val="autoZero"/>
        <c:crossBetween val="between"/>
      </c:valAx>
    </c:plotArea>
    <c:legend>
      <c:legendPos val="r"/>
      <c:layout>
        <c:manualLayout>
          <c:xMode val="edge"/>
          <c:yMode val="edge"/>
          <c:x val="0.65273701768587333"/>
          <c:y val="1.6658994548758327E-2"/>
          <c:w val="0.3170874727107709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6.1584494245911565E-2"/>
          <c:w val="0.83535653837662804"/>
          <c:h val="0.78116333535231175"/>
        </c:manualLayout>
      </c:layout>
      <c:areaChart>
        <c:grouping val="standard"/>
        <c:varyColors val="0"/>
        <c:ser>
          <c:idx val="0"/>
          <c:order val="0"/>
          <c:tx>
            <c:strRef>
              <c:f>Sheet1!$B$1</c:f>
              <c:strCache>
                <c:ptCount val="1"/>
                <c:pt idx="0">
                  <c:v>History</c:v>
                </c:pt>
              </c:strCache>
            </c:strRef>
          </c:tx>
          <c:spPr>
            <a:solidFill>
              <a:srgbClr val="0070C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332278344"/>
        <c:axId val="332278736"/>
      </c:areaChart>
      <c:lineChart>
        <c:grouping val="standard"/>
        <c:varyColors val="0"/>
        <c:ser>
          <c:idx val="2"/>
          <c:order val="2"/>
          <c:tx>
            <c:strRef>
              <c:f>Sheet1!$D$1</c:f>
              <c:strCache>
                <c:ptCount val="1"/>
                <c:pt idx="0">
                  <c:v>Ohio</c:v>
                </c:pt>
              </c:strCache>
            </c:strRef>
          </c:tx>
          <c:spPr>
            <a:ln w="44450">
              <a:solidFill>
                <a:schemeClr val="tx1"/>
              </a:solidFill>
            </a:ln>
          </c:spPr>
          <c:marker>
            <c:symbol val="none"/>
          </c:marker>
          <c:val>
            <c:numRef>
              <c:f>Sheet1!$D$2:$D$13</c:f>
              <c:numCache>
                <c:formatCode>0.0%</c:formatCode>
                <c:ptCount val="12"/>
                <c:pt idx="0">
                  <c:v>1.9121663245606602E-2</c:v>
                </c:pt>
                <c:pt idx="1">
                  <c:v>1.4927012832953E-2</c:v>
                </c:pt>
                <c:pt idx="2">
                  <c:v>1.8829482861040001E-2</c:v>
                </c:pt>
                <c:pt idx="3">
                  <c:v>-3.3379077043776901E-3</c:v>
                </c:pt>
                <c:pt idx="4">
                  <c:v>3.4130639095496698E-2</c:v>
                </c:pt>
                <c:pt idx="5">
                  <c:v>3.3731469576649499E-2</c:v>
                </c:pt>
                <c:pt idx="6">
                  <c:v>3.9386328508628402E-2</c:v>
                </c:pt>
                <c:pt idx="7">
                  <c:v>4.6570514192135898E-2</c:v>
                </c:pt>
                <c:pt idx="8">
                  <c:v>3.0238481576570601E-2</c:v>
                </c:pt>
                <c:pt idx="9">
                  <c:v>3.3025157834895402E-2</c:v>
                </c:pt>
                <c:pt idx="10">
                  <c:v>3.2115245836511201E-2</c:v>
                </c:pt>
                <c:pt idx="11">
                  <c:v>2.9597607215589398E-2</c:v>
                </c:pt>
              </c:numCache>
            </c:numRef>
          </c:val>
          <c:smooth val="1"/>
        </c:ser>
        <c:ser>
          <c:idx val="3"/>
          <c:order val="3"/>
          <c:tx>
            <c:strRef>
              <c:f>Sheet1!$E$1</c:f>
              <c:strCache>
                <c:ptCount val="1"/>
                <c:pt idx="0">
                  <c:v>Ohio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val>
            <c:numRef>
              <c:f>Sheet1!$E$2:$E$33</c:f>
              <c:numCache>
                <c:formatCode>General</c:formatCode>
                <c:ptCount val="32"/>
                <c:pt idx="11" formatCode="0.0%">
                  <c:v>2.9597607215589398E-2</c:v>
                </c:pt>
                <c:pt idx="12" formatCode="0.0%">
                  <c:v>3.5891831016626047E-2</c:v>
                </c:pt>
                <c:pt idx="13" formatCode="0.0%">
                  <c:v>3.845604284342375E-2</c:v>
                </c:pt>
                <c:pt idx="14" formatCode="0.0%">
                  <c:v>2.6318680534969725E-2</c:v>
                </c:pt>
                <c:pt idx="15" formatCode="0.0%">
                  <c:v>2.3364544740361606E-2</c:v>
                </c:pt>
                <c:pt idx="16" formatCode="0.0%">
                  <c:v>1.9502579607392777E-2</c:v>
                </c:pt>
                <c:pt idx="17" formatCode="0.0%">
                  <c:v>1.6862770085066016E-2</c:v>
                </c:pt>
                <c:pt idx="18" formatCode="0.0%">
                  <c:v>1.8576269425686819E-2</c:v>
                </c:pt>
                <c:pt idx="19" formatCode="0.0%">
                  <c:v>2.0116323647111651E-2</c:v>
                </c:pt>
                <c:pt idx="20" formatCode="0.0%">
                  <c:v>2.2417062041252277E-2</c:v>
                </c:pt>
                <c:pt idx="21" formatCode="0.0%">
                  <c:v>2.4731149511297932E-2</c:v>
                </c:pt>
                <c:pt idx="22" formatCode="0.0%">
                  <c:v>2.5829417411274719E-2</c:v>
                </c:pt>
                <c:pt idx="23" formatCode="0.0%">
                  <c:v>2.6261122825643864E-2</c:v>
                </c:pt>
                <c:pt idx="24" formatCode="0.0%">
                  <c:v>2.6025942180902942E-2</c:v>
                </c:pt>
                <c:pt idx="25" formatCode="0.0%">
                  <c:v>2.5438555865407955E-2</c:v>
                </c:pt>
                <c:pt idx="26" formatCode="0.0%">
                  <c:v>2.5004692302472133E-2</c:v>
                </c:pt>
                <c:pt idx="27" formatCode="0.0%">
                  <c:v>2.4795539116389587E-2</c:v>
                </c:pt>
                <c:pt idx="28" formatCode="0.0%">
                  <c:v>2.485675635129506E-2</c:v>
                </c:pt>
                <c:pt idx="29" formatCode="0.0%">
                  <c:v>2.5199650415158762E-2</c:v>
                </c:pt>
                <c:pt idx="30" formatCode="0.0%">
                  <c:v>2.5635388567948093E-2</c:v>
                </c:pt>
                <c:pt idx="31" formatCode="0.0%">
                  <c:v>2.6016465746184877E-2</c:v>
                </c:pt>
              </c:numCache>
            </c:numRef>
          </c:val>
          <c:smooth val="1"/>
        </c:ser>
        <c:dLbls>
          <c:showLegendKey val="0"/>
          <c:showVal val="0"/>
          <c:showCatName val="0"/>
          <c:showSerName val="0"/>
          <c:showPercent val="0"/>
          <c:showBubbleSize val="0"/>
        </c:dLbls>
        <c:marker val="1"/>
        <c:smooth val="0"/>
        <c:axId val="332278344"/>
        <c:axId val="332278736"/>
      </c:lineChart>
      <c:catAx>
        <c:axId val="332278344"/>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332278736"/>
        <c:crosses val="autoZero"/>
        <c:auto val="1"/>
        <c:lblAlgn val="ctr"/>
        <c:lblOffset val="100"/>
        <c:tickLblSkip val="4"/>
        <c:noMultiLvlLbl val="0"/>
      </c:catAx>
      <c:valAx>
        <c:axId val="332278736"/>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332278344"/>
        <c:crosses val="autoZero"/>
        <c:crossBetween val="between"/>
      </c:valAx>
    </c:plotArea>
    <c:legend>
      <c:legendPos val="r"/>
      <c:layout>
        <c:manualLayout>
          <c:xMode val="edge"/>
          <c:yMode val="edge"/>
          <c:x val="0.65273701768587333"/>
          <c:y val="1.6658994548758327E-2"/>
          <c:w val="0.3170874727107709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6.1584494245911565E-2"/>
          <c:w val="0.83535653837662804"/>
          <c:h val="0.78116333535231175"/>
        </c:manualLayout>
      </c:layout>
      <c:areaChart>
        <c:grouping val="standard"/>
        <c:varyColors val="0"/>
        <c:ser>
          <c:idx val="0"/>
          <c:order val="0"/>
          <c:tx>
            <c:strRef>
              <c:f>Sheet1!$B$1</c:f>
              <c:strCache>
                <c:ptCount val="1"/>
                <c:pt idx="0">
                  <c:v>History</c:v>
                </c:pt>
              </c:strCache>
            </c:strRef>
          </c:tx>
          <c:spPr>
            <a:solidFill>
              <a:srgbClr val="0070C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332283048"/>
        <c:axId val="419623360"/>
      </c:areaChart>
      <c:lineChart>
        <c:grouping val="standard"/>
        <c:varyColors val="0"/>
        <c:ser>
          <c:idx val="2"/>
          <c:order val="2"/>
          <c:tx>
            <c:strRef>
              <c:f>Sheet1!$D$1</c:f>
              <c:strCache>
                <c:ptCount val="1"/>
                <c:pt idx="0">
                  <c:v>West Virginia</c:v>
                </c:pt>
              </c:strCache>
            </c:strRef>
          </c:tx>
          <c:spPr>
            <a:ln w="44450">
              <a:solidFill>
                <a:schemeClr val="tx1"/>
              </a:solidFill>
            </a:ln>
          </c:spPr>
          <c:marker>
            <c:symbol val="none"/>
          </c:marker>
          <c:val>
            <c:numRef>
              <c:f>Sheet1!$D$2:$D$13</c:f>
              <c:numCache>
                <c:formatCode>0.0%</c:formatCode>
                <c:ptCount val="12"/>
                <c:pt idx="0">
                  <c:v>-6.1497800151943905E-4</c:v>
                </c:pt>
                <c:pt idx="1">
                  <c:v>-6.67308912762587E-3</c:v>
                </c:pt>
                <c:pt idx="2">
                  <c:v>-3.5543224790764898E-3</c:v>
                </c:pt>
                <c:pt idx="3">
                  <c:v>-1.86269776685387E-2</c:v>
                </c:pt>
                <c:pt idx="4">
                  <c:v>1.4713819039657801E-2</c:v>
                </c:pt>
                <c:pt idx="5">
                  <c:v>2.2373695142546099E-2</c:v>
                </c:pt>
                <c:pt idx="6">
                  <c:v>2.9801691709336799E-2</c:v>
                </c:pt>
                <c:pt idx="7">
                  <c:v>3.6096343375883098E-2</c:v>
                </c:pt>
                <c:pt idx="8">
                  <c:v>2.7850335685752899E-2</c:v>
                </c:pt>
                <c:pt idx="9">
                  <c:v>2.3507101768821301E-2</c:v>
                </c:pt>
                <c:pt idx="10">
                  <c:v>2.0889410369270701E-2</c:v>
                </c:pt>
                <c:pt idx="11">
                  <c:v>1.5979813019644198E-2</c:v>
                </c:pt>
              </c:numCache>
            </c:numRef>
          </c:val>
          <c:smooth val="1"/>
        </c:ser>
        <c:ser>
          <c:idx val="3"/>
          <c:order val="3"/>
          <c:tx>
            <c:strRef>
              <c:f>Sheet1!$E$1</c:f>
              <c:strCache>
                <c:ptCount val="1"/>
                <c:pt idx="0">
                  <c:v>WV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val>
            <c:numRef>
              <c:f>Sheet1!$E$2:$E$33</c:f>
              <c:numCache>
                <c:formatCode>General</c:formatCode>
                <c:ptCount val="32"/>
                <c:pt idx="11" formatCode="0.0%">
                  <c:v>1.5979813019644198E-2</c:v>
                </c:pt>
                <c:pt idx="12" formatCode="0.0%">
                  <c:v>2.7596560888914899E-2</c:v>
                </c:pt>
                <c:pt idx="13" formatCode="0.0%">
                  <c:v>3.5325168310542096E-2</c:v>
                </c:pt>
                <c:pt idx="14" formatCode="0.0%">
                  <c:v>2.834733412811416E-2</c:v>
                </c:pt>
                <c:pt idx="15" formatCode="0.0%">
                  <c:v>2.9162222027935083E-2</c:v>
                </c:pt>
                <c:pt idx="16" formatCode="0.0%">
                  <c:v>2.4271542518677098E-2</c:v>
                </c:pt>
                <c:pt idx="17" formatCode="0.0%">
                  <c:v>2.408195755673629E-2</c:v>
                </c:pt>
                <c:pt idx="18" formatCode="0.0%">
                  <c:v>2.9234624126510209E-2</c:v>
                </c:pt>
                <c:pt idx="19" formatCode="0.0%">
                  <c:v>3.0931175998890507E-2</c:v>
                </c:pt>
                <c:pt idx="20" formatCode="0.0%">
                  <c:v>3.445883012299647E-2</c:v>
                </c:pt>
                <c:pt idx="21" formatCode="0.0%">
                  <c:v>3.4340311154356311E-2</c:v>
                </c:pt>
                <c:pt idx="22" formatCode="0.0%">
                  <c:v>3.1398956369426669E-2</c:v>
                </c:pt>
                <c:pt idx="23" formatCode="0.0%">
                  <c:v>2.9529527664143435E-2</c:v>
                </c:pt>
                <c:pt idx="24" formatCode="0.0%">
                  <c:v>2.7378939846362652E-2</c:v>
                </c:pt>
                <c:pt idx="25" formatCode="0.0%">
                  <c:v>2.6959968237158863E-2</c:v>
                </c:pt>
                <c:pt idx="26" formatCode="0.0%">
                  <c:v>2.7883489649820976E-2</c:v>
                </c:pt>
                <c:pt idx="27" formatCode="0.0%">
                  <c:v>2.7938486061217967E-2</c:v>
                </c:pt>
                <c:pt idx="28" formatCode="0.0%">
                  <c:v>2.8034793541579263E-2</c:v>
                </c:pt>
                <c:pt idx="29" formatCode="0.0%">
                  <c:v>2.7489243949888491E-2</c:v>
                </c:pt>
                <c:pt idx="30" formatCode="0.0%">
                  <c:v>2.6218628434461211E-2</c:v>
                </c:pt>
                <c:pt idx="31" formatCode="0.0%">
                  <c:v>2.5558394155954414E-2</c:v>
                </c:pt>
              </c:numCache>
            </c:numRef>
          </c:val>
          <c:smooth val="1"/>
        </c:ser>
        <c:dLbls>
          <c:showLegendKey val="0"/>
          <c:showVal val="0"/>
          <c:showCatName val="0"/>
          <c:showSerName val="0"/>
          <c:showPercent val="0"/>
          <c:showBubbleSize val="0"/>
        </c:dLbls>
        <c:marker val="1"/>
        <c:smooth val="0"/>
        <c:axId val="332283048"/>
        <c:axId val="419623360"/>
      </c:lineChart>
      <c:catAx>
        <c:axId val="332283048"/>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419623360"/>
        <c:crosses val="autoZero"/>
        <c:auto val="1"/>
        <c:lblAlgn val="ctr"/>
        <c:lblOffset val="100"/>
        <c:tickLblSkip val="4"/>
        <c:noMultiLvlLbl val="0"/>
      </c:catAx>
      <c:valAx>
        <c:axId val="419623360"/>
        <c:scaling>
          <c:orientation val="minMax"/>
        </c:scaling>
        <c:delete val="0"/>
        <c:axPos val="l"/>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332283048"/>
        <c:crosses val="autoZero"/>
        <c:crossBetween val="between"/>
      </c:valAx>
    </c:plotArea>
    <c:legend>
      <c:legendPos val="r"/>
      <c:layout>
        <c:manualLayout>
          <c:xMode val="edge"/>
          <c:yMode val="edge"/>
          <c:x val="0.2701399416194471"/>
          <c:y val="0.64486412275388649"/>
          <c:w val="0.6628818652341355"/>
          <c:h val="0.17060448213204121"/>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420329680"/>
        <c:axId val="298609696"/>
      </c:areaChart>
      <c:lineChart>
        <c:grouping val="standard"/>
        <c:varyColors val="0"/>
        <c:ser>
          <c:idx val="2"/>
          <c:order val="2"/>
          <c:tx>
            <c:strRef>
              <c:f>Sheet1!$D$1</c:f>
              <c:strCache>
                <c:ptCount val="1"/>
                <c:pt idx="0">
                  <c:v>Indiana</c:v>
                </c:pt>
              </c:strCache>
            </c:strRef>
          </c:tx>
          <c:spPr>
            <a:ln w="44450">
              <a:solidFill>
                <a:srgbClr val="FFFF00"/>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val>
            <c:numRef>
              <c:f>Sheet1!$D$2:$D$14</c:f>
              <c:numCache>
                <c:formatCode>0.0%</c:formatCode>
                <c:ptCount val="13"/>
                <c:pt idx="0">
                  <c:v>1.2588918008236336E-2</c:v>
                </c:pt>
                <c:pt idx="1">
                  <c:v>9.8297550580848849E-3</c:v>
                </c:pt>
                <c:pt idx="2">
                  <c:v>1.1329166283665504E-2</c:v>
                </c:pt>
                <c:pt idx="3">
                  <c:v>1.5724159775563126E-2</c:v>
                </c:pt>
                <c:pt idx="4">
                  <c:v>1.0052225354716459E-2</c:v>
                </c:pt>
                <c:pt idx="5">
                  <c:v>1.8322290796877888E-2</c:v>
                </c:pt>
                <c:pt idx="6">
                  <c:v>1.4735622259083455E-2</c:v>
                </c:pt>
                <c:pt idx="7">
                  <c:v>1.4623172103487134E-2</c:v>
                </c:pt>
                <c:pt idx="8">
                  <c:v>2.1013978814431896E-2</c:v>
                </c:pt>
                <c:pt idx="9">
                  <c:v>1.6310342138392716E-2</c:v>
                </c:pt>
                <c:pt idx="10">
                  <c:v>2.0422101550691588E-2</c:v>
                </c:pt>
                <c:pt idx="11">
                  <c:v>1.5334460275295652E-2</c:v>
                </c:pt>
                <c:pt idx="12">
                  <c:v>1.4253266188076468E-2</c:v>
                </c:pt>
              </c:numCache>
            </c:numRef>
          </c:val>
          <c:smooth val="1"/>
        </c:ser>
        <c:ser>
          <c:idx val="3"/>
          <c:order val="3"/>
          <c:tx>
            <c:strRef>
              <c:f>Sheet1!$E$1</c:f>
              <c:strCache>
                <c:ptCount val="1"/>
                <c:pt idx="0">
                  <c:v>Indiana Forecast</c:v>
                </c:pt>
              </c:strCache>
            </c:strRef>
          </c:tx>
          <c:spPr>
            <a:ln>
              <a:solidFill>
                <a:srgbClr val="FFFF00"/>
              </a:solidFill>
              <a:prstDash val="dash"/>
            </a:ln>
          </c:spPr>
          <c:marker>
            <c:symbol val="none"/>
          </c:marker>
          <c:dPt>
            <c:idx val="1"/>
            <c:bubble3D val="0"/>
            <c:spPr>
              <a:ln>
                <a:solidFill>
                  <a:srgbClr val="FFFF00">
                    <a:alpha val="0"/>
                  </a:srgbClr>
                </a:solidFill>
                <a:prstDash val="dash"/>
              </a:ln>
            </c:spPr>
          </c:dPt>
          <c:dPt>
            <c:idx val="2"/>
            <c:bubble3D val="0"/>
            <c:spPr>
              <a:ln>
                <a:solidFill>
                  <a:srgbClr val="FFFF00">
                    <a:alpha val="0"/>
                  </a:srgbClr>
                </a:solidFill>
                <a:prstDash val="dash"/>
              </a:ln>
            </c:spPr>
          </c:dPt>
          <c:dPt>
            <c:idx val="3"/>
            <c:bubble3D val="0"/>
            <c:spPr>
              <a:ln>
                <a:solidFill>
                  <a:srgbClr val="FFFF00">
                    <a:alpha val="0"/>
                  </a:srgbClr>
                </a:solidFill>
                <a:prstDash val="dash"/>
              </a:ln>
            </c:spPr>
          </c:dPt>
          <c:dPt>
            <c:idx val="4"/>
            <c:bubble3D val="0"/>
            <c:spPr>
              <a:ln>
                <a:solidFill>
                  <a:srgbClr val="FFFF00">
                    <a:alpha val="0"/>
                  </a:srgbClr>
                </a:solidFill>
                <a:prstDash val="dash"/>
              </a:ln>
            </c:spPr>
          </c:dPt>
          <c:dPt>
            <c:idx val="5"/>
            <c:bubble3D val="0"/>
            <c:spPr>
              <a:ln>
                <a:solidFill>
                  <a:srgbClr val="FFFF00">
                    <a:alpha val="0"/>
                  </a:srgbClr>
                </a:solidFill>
                <a:prstDash val="dash"/>
              </a:ln>
            </c:spPr>
          </c:dPt>
          <c:dPt>
            <c:idx val="6"/>
            <c:bubble3D val="0"/>
            <c:spPr>
              <a:ln>
                <a:solidFill>
                  <a:srgbClr val="FFFF00">
                    <a:alpha val="0"/>
                  </a:srgbClr>
                </a:solidFill>
                <a:prstDash val="dash"/>
              </a:ln>
            </c:spPr>
          </c:dPt>
          <c:dPt>
            <c:idx val="7"/>
            <c:bubble3D val="0"/>
            <c:spPr>
              <a:ln>
                <a:solidFill>
                  <a:srgbClr val="FFFF00">
                    <a:alpha val="0"/>
                  </a:srgbClr>
                </a:solidFill>
                <a:prstDash val="dash"/>
              </a:ln>
            </c:spPr>
          </c:dPt>
          <c:dPt>
            <c:idx val="8"/>
            <c:bubble3D val="0"/>
            <c:spPr>
              <a:ln>
                <a:solidFill>
                  <a:srgbClr val="FFFF00">
                    <a:alpha val="1000"/>
                  </a:srgbClr>
                </a:solidFill>
                <a:prstDash val="dash"/>
              </a:ln>
            </c:spPr>
          </c:dPt>
          <c:dPt>
            <c:idx val="9"/>
            <c:bubble3D val="0"/>
            <c:spPr>
              <a:ln>
                <a:solidFill>
                  <a:srgbClr val="FFFF00">
                    <a:alpha val="0"/>
                  </a:srgbClr>
                </a:solidFill>
                <a:prstDash val="dash"/>
              </a:ln>
            </c:spPr>
          </c:dPt>
          <c:dPt>
            <c:idx val="10"/>
            <c:bubble3D val="0"/>
            <c:spPr>
              <a:ln>
                <a:solidFill>
                  <a:srgbClr val="FFFF00">
                    <a:alpha val="0"/>
                  </a:srgbClr>
                </a:solidFill>
                <a:prstDash val="dash"/>
              </a:ln>
            </c:spPr>
          </c:dPt>
          <c:dPt>
            <c:idx val="11"/>
            <c:bubble3D val="0"/>
            <c:spPr>
              <a:ln>
                <a:solidFill>
                  <a:srgbClr val="FFFF00">
                    <a:alpha val="0"/>
                  </a:srgbClr>
                </a:solidFill>
                <a:prstDash val="dash"/>
              </a:ln>
            </c:spPr>
          </c:dPt>
          <c:dPt>
            <c:idx val="12"/>
            <c:bubble3D val="0"/>
            <c:spPr>
              <a:ln>
                <a:solidFill>
                  <a:srgbClr val="FFFF00">
                    <a:alpha val="0"/>
                  </a:srgbClr>
                </a:solidFill>
                <a:prstDash val="dash"/>
              </a:ln>
            </c:spPr>
          </c:dPt>
          <c:val>
            <c:numRef>
              <c:f>Sheet1!$E$2:$E$33</c:f>
              <c:numCache>
                <c:formatCode>General</c:formatCode>
                <c:ptCount val="32"/>
                <c:pt idx="11" formatCode="0.0%">
                  <c:v>1.4999999999999999E-2</c:v>
                </c:pt>
                <c:pt idx="12" formatCode="0.0%">
                  <c:v>1.4253266188076468E-2</c:v>
                </c:pt>
                <c:pt idx="13" formatCode="0.0%">
                  <c:v>1.0855519127456009E-2</c:v>
                </c:pt>
                <c:pt idx="14" formatCode="0.0%">
                  <c:v>7.3125048275674565E-3</c:v>
                </c:pt>
                <c:pt idx="15" formatCode="0.0%">
                  <c:v>4.1864589487222038E-3</c:v>
                </c:pt>
                <c:pt idx="16" formatCode="0.0%">
                  <c:v>1.9611124106440844E-3</c:v>
                </c:pt>
                <c:pt idx="17" formatCode="0.0%">
                  <c:v>7.3917269967525433E-4</c:v>
                </c:pt>
                <c:pt idx="18" formatCode="0.0%">
                  <c:v>7.5677709451973441E-4</c:v>
                </c:pt>
                <c:pt idx="19" formatCode="0.0%">
                  <c:v>1.7779923716638129E-3</c:v>
                </c:pt>
                <c:pt idx="20" formatCode="0.0%">
                  <c:v>2.8838857483683656E-3</c:v>
                </c:pt>
                <c:pt idx="21" formatCode="0.0%">
                  <c:v>4.2414987625960937E-3</c:v>
                </c:pt>
                <c:pt idx="22" formatCode="0.0%">
                  <c:v>5.108765967191186E-3</c:v>
                </c:pt>
                <c:pt idx="23" formatCode="0.0%">
                  <c:v>5.401406756489131E-3</c:v>
                </c:pt>
                <c:pt idx="24" formatCode="0.0%">
                  <c:v>5.7209044294379459E-3</c:v>
                </c:pt>
                <c:pt idx="25" formatCode="0.0%">
                  <c:v>5.8803892487230818E-3</c:v>
                </c:pt>
                <c:pt idx="26" formatCode="0.0%">
                  <c:v>6.4031734738144866E-3</c:v>
                </c:pt>
                <c:pt idx="27" formatCode="0.0%">
                  <c:v>7.118907246992108E-3</c:v>
                </c:pt>
                <c:pt idx="28" formatCode="0.0%">
                  <c:v>7.8293932081522806E-3</c:v>
                </c:pt>
                <c:pt idx="29" formatCode="0.0%">
                  <c:v>8.5509411580078701E-3</c:v>
                </c:pt>
                <c:pt idx="30" formatCode="0.0%">
                  <c:v>9.0288534047501031E-3</c:v>
                </c:pt>
                <c:pt idx="31" formatCode="0.0%">
                  <c:v>9.3646506542300958E-3</c:v>
                </c:pt>
              </c:numCache>
            </c:numRef>
          </c:val>
          <c:smooth val="0"/>
        </c:ser>
        <c:dLbls>
          <c:showLegendKey val="0"/>
          <c:showVal val="0"/>
          <c:showCatName val="0"/>
          <c:showSerName val="0"/>
          <c:showPercent val="0"/>
          <c:showBubbleSize val="0"/>
        </c:dLbls>
        <c:marker val="1"/>
        <c:smooth val="0"/>
        <c:axId val="420329680"/>
        <c:axId val="298609696"/>
      </c:lineChart>
      <c:catAx>
        <c:axId val="420329680"/>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298609696"/>
        <c:crosses val="autoZero"/>
        <c:auto val="1"/>
        <c:lblAlgn val="ctr"/>
        <c:lblOffset val="100"/>
        <c:tickLblSkip val="4"/>
        <c:noMultiLvlLbl val="0"/>
      </c:catAx>
      <c:valAx>
        <c:axId val="298609696"/>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420329680"/>
        <c:crosses val="autoZero"/>
        <c:crossBetween val="between"/>
      </c:valAx>
    </c:plotArea>
    <c:legend>
      <c:legendPos val="r"/>
      <c:layout>
        <c:manualLayout>
          <c:xMode val="edge"/>
          <c:yMode val="edge"/>
          <c:x val="0.65429465008462728"/>
          <c:y val="0.13717181506157883"/>
          <c:w val="0.23297532317806066"/>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329176696"/>
        <c:axId val="420343008"/>
      </c:areaChart>
      <c:lineChart>
        <c:grouping val="standard"/>
        <c:varyColors val="0"/>
        <c:ser>
          <c:idx val="2"/>
          <c:order val="2"/>
          <c:tx>
            <c:strRef>
              <c:f>Sheet1!$D$1</c:f>
              <c:strCache>
                <c:ptCount val="1"/>
                <c:pt idx="0">
                  <c:v>Kentucky</c:v>
                </c:pt>
              </c:strCache>
            </c:strRef>
          </c:tx>
          <c:spPr>
            <a:ln w="44450">
              <a:solidFill>
                <a:srgbClr val="FFFF00"/>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val>
            <c:numRef>
              <c:f>Sheet1!$D$2:$D$14</c:f>
              <c:numCache>
                <c:formatCode>0.0%</c:formatCode>
                <c:ptCount val="13"/>
                <c:pt idx="0">
                  <c:v>9.8472367829862198E-3</c:v>
                </c:pt>
                <c:pt idx="1">
                  <c:v>7.6625543069786901E-3</c:v>
                </c:pt>
                <c:pt idx="2">
                  <c:v>1.1668783244069E-2</c:v>
                </c:pt>
                <c:pt idx="3">
                  <c:v>1.35275186821579E-2</c:v>
                </c:pt>
                <c:pt idx="4">
                  <c:v>1.04371361833079E-2</c:v>
                </c:pt>
                <c:pt idx="5">
                  <c:v>1.5499645254598101E-2</c:v>
                </c:pt>
                <c:pt idx="6">
                  <c:v>1.6355267706077901E-2</c:v>
                </c:pt>
                <c:pt idx="7">
                  <c:v>1.6898982831925001E-2</c:v>
                </c:pt>
                <c:pt idx="8">
                  <c:v>1.7191083386845201E-2</c:v>
                </c:pt>
                <c:pt idx="9">
                  <c:v>1.41702943336737E-2</c:v>
                </c:pt>
                <c:pt idx="10">
                  <c:v>1.2261482833924199E-2</c:v>
                </c:pt>
                <c:pt idx="11">
                  <c:v>1.4995148628384801E-2</c:v>
                </c:pt>
                <c:pt idx="12">
                  <c:v>1.3881825195158898E-2</c:v>
                </c:pt>
              </c:numCache>
            </c:numRef>
          </c:val>
          <c:smooth val="1"/>
        </c:ser>
        <c:ser>
          <c:idx val="3"/>
          <c:order val="3"/>
          <c:tx>
            <c:strRef>
              <c:f>Sheet1!$E$1</c:f>
              <c:strCache>
                <c:ptCount val="1"/>
                <c:pt idx="0">
                  <c:v>Kentucky Forecast</c:v>
                </c:pt>
              </c:strCache>
            </c:strRef>
          </c:tx>
          <c:spPr>
            <a:ln>
              <a:solidFill>
                <a:srgbClr val="FFFF00"/>
              </a:solidFill>
              <a:prstDash val="dash"/>
            </a:ln>
          </c:spPr>
          <c:marker>
            <c:symbol val="none"/>
          </c:marker>
          <c:dPt>
            <c:idx val="1"/>
            <c:bubble3D val="0"/>
            <c:spPr>
              <a:ln>
                <a:solidFill>
                  <a:srgbClr val="FFFF00">
                    <a:alpha val="0"/>
                  </a:srgbClr>
                </a:solidFill>
                <a:prstDash val="dash"/>
              </a:ln>
            </c:spPr>
          </c:dPt>
          <c:dPt>
            <c:idx val="2"/>
            <c:bubble3D val="0"/>
            <c:spPr>
              <a:ln>
                <a:solidFill>
                  <a:srgbClr val="FFFF00">
                    <a:alpha val="0"/>
                  </a:srgbClr>
                </a:solidFill>
                <a:prstDash val="dash"/>
              </a:ln>
            </c:spPr>
          </c:dPt>
          <c:dPt>
            <c:idx val="3"/>
            <c:bubble3D val="0"/>
            <c:spPr>
              <a:ln>
                <a:solidFill>
                  <a:srgbClr val="FFFF00">
                    <a:alpha val="0"/>
                  </a:srgbClr>
                </a:solidFill>
                <a:prstDash val="dash"/>
              </a:ln>
            </c:spPr>
          </c:dPt>
          <c:dPt>
            <c:idx val="4"/>
            <c:bubble3D val="0"/>
            <c:spPr>
              <a:ln>
                <a:solidFill>
                  <a:srgbClr val="FFFF00">
                    <a:alpha val="0"/>
                  </a:srgbClr>
                </a:solidFill>
                <a:prstDash val="dash"/>
              </a:ln>
            </c:spPr>
          </c:dPt>
          <c:dPt>
            <c:idx val="5"/>
            <c:bubble3D val="0"/>
            <c:spPr>
              <a:ln>
                <a:solidFill>
                  <a:srgbClr val="FFFF00">
                    <a:alpha val="0"/>
                  </a:srgbClr>
                </a:solidFill>
                <a:prstDash val="dash"/>
              </a:ln>
            </c:spPr>
          </c:dPt>
          <c:dPt>
            <c:idx val="6"/>
            <c:bubble3D val="0"/>
            <c:spPr>
              <a:ln>
                <a:solidFill>
                  <a:srgbClr val="FFFF00">
                    <a:alpha val="0"/>
                  </a:srgbClr>
                </a:solidFill>
                <a:prstDash val="dash"/>
              </a:ln>
            </c:spPr>
          </c:dPt>
          <c:dPt>
            <c:idx val="7"/>
            <c:bubble3D val="0"/>
            <c:spPr>
              <a:ln>
                <a:solidFill>
                  <a:srgbClr val="FFFF00">
                    <a:alpha val="0"/>
                  </a:srgbClr>
                </a:solidFill>
                <a:prstDash val="dash"/>
              </a:ln>
            </c:spPr>
          </c:dPt>
          <c:dPt>
            <c:idx val="8"/>
            <c:bubble3D val="0"/>
            <c:spPr>
              <a:ln>
                <a:solidFill>
                  <a:srgbClr val="FFFF00">
                    <a:alpha val="1000"/>
                  </a:srgbClr>
                </a:solidFill>
                <a:prstDash val="dash"/>
              </a:ln>
            </c:spPr>
          </c:dPt>
          <c:dPt>
            <c:idx val="9"/>
            <c:bubble3D val="0"/>
            <c:spPr>
              <a:ln>
                <a:solidFill>
                  <a:srgbClr val="FFFF00">
                    <a:alpha val="0"/>
                  </a:srgbClr>
                </a:solidFill>
                <a:prstDash val="dash"/>
              </a:ln>
            </c:spPr>
          </c:dPt>
          <c:dPt>
            <c:idx val="10"/>
            <c:bubble3D val="0"/>
            <c:spPr>
              <a:ln>
                <a:solidFill>
                  <a:srgbClr val="FFFF00">
                    <a:alpha val="0"/>
                  </a:srgbClr>
                </a:solidFill>
                <a:prstDash val="dash"/>
              </a:ln>
            </c:spPr>
          </c:dPt>
          <c:dPt>
            <c:idx val="11"/>
            <c:bubble3D val="0"/>
            <c:spPr>
              <a:ln>
                <a:solidFill>
                  <a:srgbClr val="FFFF00">
                    <a:alpha val="0"/>
                  </a:srgbClr>
                </a:solidFill>
                <a:prstDash val="dash"/>
              </a:ln>
            </c:spPr>
          </c:dPt>
          <c:dPt>
            <c:idx val="12"/>
            <c:bubble3D val="0"/>
            <c:spPr>
              <a:ln>
                <a:solidFill>
                  <a:srgbClr val="FFFF00">
                    <a:alpha val="0"/>
                  </a:srgbClr>
                </a:solidFill>
                <a:prstDash val="dash"/>
              </a:ln>
            </c:spPr>
          </c:dPt>
          <c:val>
            <c:numRef>
              <c:f>Sheet1!$E$2:$E$33</c:f>
              <c:numCache>
                <c:formatCode>General</c:formatCode>
                <c:ptCount val="32"/>
                <c:pt idx="12" formatCode="0.0%">
                  <c:v>1.3881825195158898E-2</c:v>
                </c:pt>
                <c:pt idx="13" formatCode="0.0%">
                  <c:v>1.2045617242244747E-2</c:v>
                </c:pt>
                <c:pt idx="14" formatCode="0.0%">
                  <c:v>1.0418712386898059E-2</c:v>
                </c:pt>
                <c:pt idx="15" formatCode="0.0%">
                  <c:v>7.394043032402267E-3</c:v>
                </c:pt>
                <c:pt idx="16" formatCode="0.0%">
                  <c:v>5.3432909767172953E-3</c:v>
                </c:pt>
                <c:pt idx="17" formatCode="0.0%">
                  <c:v>4.0044106662325742E-3</c:v>
                </c:pt>
                <c:pt idx="18" formatCode="0.0%">
                  <c:v>3.3883741474308336E-3</c:v>
                </c:pt>
                <c:pt idx="19" formatCode="0.0%">
                  <c:v>3.9253787724785284E-3</c:v>
                </c:pt>
                <c:pt idx="20" formatCode="0.0%">
                  <c:v>4.7565022865772603E-3</c:v>
                </c:pt>
                <c:pt idx="21" formatCode="0.0%">
                  <c:v>5.9524541824328729E-3</c:v>
                </c:pt>
                <c:pt idx="22" formatCode="0.0%">
                  <c:v>6.9185229856308719E-3</c:v>
                </c:pt>
                <c:pt idx="23" formatCode="0.0%">
                  <c:v>7.2444680116469798E-3</c:v>
                </c:pt>
                <c:pt idx="24" formatCode="0.0%">
                  <c:v>7.6361185528633435E-3</c:v>
                </c:pt>
                <c:pt idx="25" formatCode="0.0%">
                  <c:v>7.7255139104625992E-3</c:v>
                </c:pt>
                <c:pt idx="26" formatCode="0.0%">
                  <c:v>7.9299830532598668E-3</c:v>
                </c:pt>
                <c:pt idx="27" formatCode="0.0%">
                  <c:v>8.4781493846420083E-3</c:v>
                </c:pt>
                <c:pt idx="28" formatCode="0.0%">
                  <c:v>8.8959574352607193E-3</c:v>
                </c:pt>
                <c:pt idx="29" formatCode="0.0%">
                  <c:v>9.5549466784405988E-3</c:v>
                </c:pt>
                <c:pt idx="30" formatCode="0.0%">
                  <c:v>1.0160250491689627E-2</c:v>
                </c:pt>
                <c:pt idx="31" formatCode="0.0%">
                  <c:v>1.0588261042339351E-2</c:v>
                </c:pt>
              </c:numCache>
            </c:numRef>
          </c:val>
          <c:smooth val="0"/>
        </c:ser>
        <c:dLbls>
          <c:showLegendKey val="0"/>
          <c:showVal val="0"/>
          <c:showCatName val="0"/>
          <c:showSerName val="0"/>
          <c:showPercent val="0"/>
          <c:showBubbleSize val="0"/>
        </c:dLbls>
        <c:marker val="1"/>
        <c:smooth val="0"/>
        <c:axId val="329176696"/>
        <c:axId val="420343008"/>
      </c:lineChart>
      <c:catAx>
        <c:axId val="329176696"/>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420343008"/>
        <c:crosses val="autoZero"/>
        <c:auto val="1"/>
        <c:lblAlgn val="ctr"/>
        <c:lblOffset val="100"/>
        <c:tickLblSkip val="4"/>
        <c:noMultiLvlLbl val="0"/>
      </c:catAx>
      <c:valAx>
        <c:axId val="420343008"/>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329176696"/>
        <c:crosses val="autoZero"/>
        <c:crossBetween val="between"/>
      </c:valAx>
    </c:plotArea>
    <c:legend>
      <c:legendPos val="r"/>
      <c:legendEntry>
        <c:idx val="0"/>
        <c:txPr>
          <a:bodyPr/>
          <a:lstStyle/>
          <a:p>
            <a:pPr>
              <a:defRPr>
                <a:solidFill>
                  <a:srgbClr val="0070C0"/>
                </a:solidFill>
                <a:latin typeface="Museo Sans Cond 700" panose="02000000000000000000" pitchFamily="2" charset="0"/>
              </a:defRPr>
            </a:pPr>
            <a:endParaRPr lang="en-US"/>
          </a:p>
        </c:txPr>
      </c:legendEntry>
      <c:legendEntry>
        <c:idx val="1"/>
        <c:txPr>
          <a:bodyPr/>
          <a:lstStyle/>
          <a:p>
            <a:pPr>
              <a:defRPr>
                <a:solidFill>
                  <a:srgbClr val="92D050"/>
                </a:solidFill>
                <a:latin typeface="Museo Sans Cond 700" panose="02000000000000000000" pitchFamily="2" charset="0"/>
              </a:defRPr>
            </a:pPr>
            <a:endParaRPr lang="en-US"/>
          </a:p>
        </c:txPr>
      </c:legendEntry>
      <c:layout>
        <c:manualLayout>
          <c:xMode val="edge"/>
          <c:yMode val="edge"/>
          <c:x val="0.65429465008462728"/>
          <c:y val="0.13717181506157883"/>
          <c:w val="0.30774167831824761"/>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419618264"/>
        <c:axId val="570963592"/>
      </c:areaChart>
      <c:lineChart>
        <c:grouping val="standard"/>
        <c:varyColors val="0"/>
        <c:ser>
          <c:idx val="2"/>
          <c:order val="2"/>
          <c:tx>
            <c:strRef>
              <c:f>Sheet1!$D$1</c:f>
              <c:strCache>
                <c:ptCount val="1"/>
                <c:pt idx="0">
                  <c:v>Michigan</c:v>
                </c:pt>
              </c:strCache>
            </c:strRef>
          </c:tx>
          <c:spPr>
            <a:ln w="44450">
              <a:solidFill>
                <a:srgbClr val="FFFF00"/>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val>
            <c:numRef>
              <c:f>Sheet1!$D$2:$D$14</c:f>
              <c:numCache>
                <c:formatCode>0.0%</c:formatCode>
                <c:ptCount val="13"/>
                <c:pt idx="0">
                  <c:v>1.9408876967457699E-2</c:v>
                </c:pt>
                <c:pt idx="1">
                  <c:v>1.7412853402710302E-2</c:v>
                </c:pt>
                <c:pt idx="2">
                  <c:v>1.8603230174720198E-2</c:v>
                </c:pt>
                <c:pt idx="3">
                  <c:v>1.9997396596049301E-2</c:v>
                </c:pt>
                <c:pt idx="4">
                  <c:v>1.6044019693020599E-2</c:v>
                </c:pt>
                <c:pt idx="5">
                  <c:v>1.89679309256576E-2</c:v>
                </c:pt>
                <c:pt idx="6">
                  <c:v>1.81661951508174E-2</c:v>
                </c:pt>
                <c:pt idx="7">
                  <c:v>1.7108810439166001E-2</c:v>
                </c:pt>
                <c:pt idx="8">
                  <c:v>1.58232486929329E-2</c:v>
                </c:pt>
                <c:pt idx="9">
                  <c:v>1.49299957910119E-2</c:v>
                </c:pt>
                <c:pt idx="10">
                  <c:v>1.3845320934379899E-2</c:v>
                </c:pt>
                <c:pt idx="11">
                  <c:v>1.4429222311968901E-2</c:v>
                </c:pt>
                <c:pt idx="12">
                  <c:v>1.4455192863232068E-2</c:v>
                </c:pt>
              </c:numCache>
            </c:numRef>
          </c:val>
          <c:smooth val="1"/>
        </c:ser>
        <c:ser>
          <c:idx val="3"/>
          <c:order val="3"/>
          <c:tx>
            <c:strRef>
              <c:f>Sheet1!$E$1</c:f>
              <c:strCache>
                <c:ptCount val="1"/>
                <c:pt idx="0">
                  <c:v>Michigan Forecast</c:v>
                </c:pt>
              </c:strCache>
            </c:strRef>
          </c:tx>
          <c:spPr>
            <a:ln>
              <a:solidFill>
                <a:schemeClr val="accent5"/>
              </a:solidFill>
              <a:prstDash val="dash"/>
            </a:ln>
          </c:spPr>
          <c:marker>
            <c:symbol val="none"/>
          </c:marker>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spPr>
              <a:ln>
                <a:solidFill>
                  <a:schemeClr val="accent5">
                    <a:alpha val="0"/>
                  </a:schemeClr>
                </a:solidFill>
                <a:prstDash val="dash"/>
              </a:ln>
            </c:spPr>
          </c:dPt>
          <c:val>
            <c:numRef>
              <c:f>Sheet1!$E$2:$E$33</c:f>
              <c:numCache>
                <c:formatCode>General</c:formatCode>
                <c:ptCount val="32"/>
                <c:pt idx="12" formatCode="0.0%">
                  <c:v>1.4455192863232068E-2</c:v>
                </c:pt>
                <c:pt idx="13" formatCode="0.0%">
                  <c:v>1.3126320923259313E-2</c:v>
                </c:pt>
                <c:pt idx="14" formatCode="0.0%">
                  <c:v>9.8839862340397086E-3</c:v>
                </c:pt>
                <c:pt idx="15" formatCode="0.0%">
                  <c:v>7.1816526148081325E-3</c:v>
                </c:pt>
                <c:pt idx="16" formatCode="0.0%">
                  <c:v>4.6969652465637243E-3</c:v>
                </c:pt>
                <c:pt idx="17" formatCode="0.0%">
                  <c:v>2.8842114057868445E-3</c:v>
                </c:pt>
                <c:pt idx="18" formatCode="0.0%">
                  <c:v>3.5072824538528698E-3</c:v>
                </c:pt>
                <c:pt idx="19" formatCode="0.0%">
                  <c:v>4.4179122845068239E-3</c:v>
                </c:pt>
                <c:pt idx="20" formatCode="0.0%">
                  <c:v>5.835398808162303E-3</c:v>
                </c:pt>
                <c:pt idx="21" formatCode="0.0%">
                  <c:v>7.7298905829106517E-3</c:v>
                </c:pt>
                <c:pt idx="22" formatCode="0.0%">
                  <c:v>8.6250541673823303E-3</c:v>
                </c:pt>
                <c:pt idx="23" formatCode="0.0%">
                  <c:v>9.2311310678417566E-3</c:v>
                </c:pt>
                <c:pt idx="24" formatCode="0.0%">
                  <c:v>9.6985266812238281E-3</c:v>
                </c:pt>
                <c:pt idx="25" formatCode="0.0%">
                  <c:v>9.9085452551416139E-3</c:v>
                </c:pt>
                <c:pt idx="26" formatCode="0.0%">
                  <c:v>1.0512408075637601E-2</c:v>
                </c:pt>
                <c:pt idx="27" formatCode="0.0%">
                  <c:v>1.1453097017667866E-2</c:v>
                </c:pt>
                <c:pt idx="28" formatCode="0.0%">
                  <c:v>1.2391296758897628E-2</c:v>
                </c:pt>
                <c:pt idx="29" formatCode="0.0%">
                  <c:v>1.3457712357808307E-2</c:v>
                </c:pt>
                <c:pt idx="30" formatCode="0.0%">
                  <c:v>1.4343625539637649E-2</c:v>
                </c:pt>
                <c:pt idx="31" formatCode="0.0%">
                  <c:v>1.4937341376943743E-2</c:v>
                </c:pt>
              </c:numCache>
            </c:numRef>
          </c:val>
          <c:smooth val="0"/>
        </c:ser>
        <c:dLbls>
          <c:showLegendKey val="0"/>
          <c:showVal val="0"/>
          <c:showCatName val="0"/>
          <c:showSerName val="0"/>
          <c:showPercent val="0"/>
          <c:showBubbleSize val="0"/>
        </c:dLbls>
        <c:marker val="1"/>
        <c:smooth val="0"/>
        <c:axId val="419618264"/>
        <c:axId val="570963592"/>
      </c:lineChart>
      <c:catAx>
        <c:axId val="419618264"/>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70963592"/>
        <c:crosses val="autoZero"/>
        <c:auto val="1"/>
        <c:lblAlgn val="ctr"/>
        <c:lblOffset val="100"/>
        <c:tickLblSkip val="4"/>
        <c:noMultiLvlLbl val="0"/>
      </c:catAx>
      <c:valAx>
        <c:axId val="570963592"/>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419618264"/>
        <c:crosses val="autoZero"/>
        <c:crossBetween val="between"/>
      </c:valAx>
    </c:plotArea>
    <c:legend>
      <c:legendPos val="r"/>
      <c:legendEntry>
        <c:idx val="0"/>
        <c:txPr>
          <a:bodyPr/>
          <a:lstStyle/>
          <a:p>
            <a:pPr>
              <a:defRPr>
                <a:solidFill>
                  <a:srgbClr val="0070C0"/>
                </a:solidFill>
                <a:latin typeface="Museo Sans Cond 700" panose="02000000000000000000" pitchFamily="2" charset="0"/>
              </a:defRPr>
            </a:pPr>
            <a:endParaRPr lang="en-US"/>
          </a:p>
        </c:txPr>
      </c:legendEntry>
      <c:legendEntry>
        <c:idx val="1"/>
        <c:txPr>
          <a:bodyPr/>
          <a:lstStyle/>
          <a:p>
            <a:pPr>
              <a:defRPr>
                <a:solidFill>
                  <a:srgbClr val="00B050"/>
                </a:solidFill>
                <a:latin typeface="Museo Sans Cond 700" panose="02000000000000000000" pitchFamily="2" charset="0"/>
              </a:defRPr>
            </a:pPr>
            <a:endParaRPr lang="en-US"/>
          </a:p>
        </c:txPr>
      </c:legendEntry>
      <c:layout>
        <c:manualLayout>
          <c:xMode val="edge"/>
          <c:yMode val="edge"/>
          <c:x val="0.63560306129958055"/>
          <c:y val="6.2812840702604497E-2"/>
          <c:w val="0.2890500895332008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570961240"/>
        <c:axId val="570963200"/>
      </c:areaChart>
      <c:lineChart>
        <c:grouping val="standard"/>
        <c:varyColors val="0"/>
        <c:ser>
          <c:idx val="2"/>
          <c:order val="2"/>
          <c:tx>
            <c:strRef>
              <c:f>Sheet1!$D$1</c:f>
              <c:strCache>
                <c:ptCount val="1"/>
                <c:pt idx="0">
                  <c:v>Ohio</c:v>
                </c:pt>
              </c:strCache>
            </c:strRef>
          </c:tx>
          <c:spPr>
            <a:ln w="44450">
              <a:solidFill>
                <a:srgbClr val="FFFF00"/>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val>
            <c:numRef>
              <c:f>Sheet1!$D$2:$D$14</c:f>
              <c:numCache>
                <c:formatCode>0.0%</c:formatCode>
                <c:ptCount val="13"/>
                <c:pt idx="0">
                  <c:v>1.08101733558709E-2</c:v>
                </c:pt>
                <c:pt idx="1">
                  <c:v>1.17628307299969E-2</c:v>
                </c:pt>
                <c:pt idx="2">
                  <c:v>1.33655877603387E-2</c:v>
                </c:pt>
                <c:pt idx="3">
                  <c:v>1.40204359242036E-2</c:v>
                </c:pt>
                <c:pt idx="4">
                  <c:v>1.2606621555054201E-2</c:v>
                </c:pt>
                <c:pt idx="5">
                  <c:v>1.3850467878634899E-2</c:v>
                </c:pt>
                <c:pt idx="6">
                  <c:v>1.48521399552798E-2</c:v>
                </c:pt>
                <c:pt idx="7">
                  <c:v>1.72645082391699E-2</c:v>
                </c:pt>
                <c:pt idx="8">
                  <c:v>1.71799089797668E-2</c:v>
                </c:pt>
                <c:pt idx="9">
                  <c:v>1.48235162499302E-2</c:v>
                </c:pt>
                <c:pt idx="10">
                  <c:v>1.41320605996658E-2</c:v>
                </c:pt>
                <c:pt idx="11">
                  <c:v>1.1764128608054401E-2</c:v>
                </c:pt>
                <c:pt idx="12">
                  <c:v>1.2E-2</c:v>
                </c:pt>
              </c:numCache>
            </c:numRef>
          </c:val>
          <c:smooth val="1"/>
        </c:ser>
        <c:ser>
          <c:idx val="3"/>
          <c:order val="3"/>
          <c:tx>
            <c:strRef>
              <c:f>Sheet1!$E$1</c:f>
              <c:strCache>
                <c:ptCount val="1"/>
                <c:pt idx="0">
                  <c:v>Ohio Forecast</c:v>
                </c:pt>
              </c:strCache>
            </c:strRef>
          </c:tx>
          <c:spPr>
            <a:ln>
              <a:solidFill>
                <a:srgbClr val="FFFF00"/>
              </a:solidFill>
              <a:prstDash val="dash"/>
            </a:ln>
          </c:spPr>
          <c:marker>
            <c:symbol val="none"/>
          </c:marker>
          <c:dPt>
            <c:idx val="1"/>
            <c:bubble3D val="0"/>
            <c:spPr>
              <a:ln>
                <a:solidFill>
                  <a:srgbClr val="FFFF00">
                    <a:alpha val="0"/>
                  </a:srgbClr>
                </a:solidFill>
                <a:prstDash val="dash"/>
              </a:ln>
            </c:spPr>
          </c:dPt>
          <c:dPt>
            <c:idx val="2"/>
            <c:bubble3D val="0"/>
            <c:spPr>
              <a:ln>
                <a:solidFill>
                  <a:srgbClr val="FFFF00">
                    <a:alpha val="0"/>
                  </a:srgbClr>
                </a:solidFill>
                <a:prstDash val="dash"/>
              </a:ln>
            </c:spPr>
          </c:dPt>
          <c:dPt>
            <c:idx val="3"/>
            <c:bubble3D val="0"/>
            <c:spPr>
              <a:ln>
                <a:solidFill>
                  <a:srgbClr val="FFFF00">
                    <a:alpha val="0"/>
                  </a:srgbClr>
                </a:solidFill>
                <a:prstDash val="dash"/>
              </a:ln>
            </c:spPr>
          </c:dPt>
          <c:dPt>
            <c:idx val="4"/>
            <c:bubble3D val="0"/>
            <c:spPr>
              <a:ln>
                <a:solidFill>
                  <a:srgbClr val="FFFF00">
                    <a:alpha val="0"/>
                  </a:srgbClr>
                </a:solidFill>
                <a:prstDash val="dash"/>
              </a:ln>
            </c:spPr>
          </c:dPt>
          <c:dPt>
            <c:idx val="5"/>
            <c:bubble3D val="0"/>
            <c:spPr>
              <a:ln>
                <a:solidFill>
                  <a:srgbClr val="FFFF00">
                    <a:alpha val="0"/>
                  </a:srgbClr>
                </a:solidFill>
                <a:prstDash val="dash"/>
              </a:ln>
            </c:spPr>
          </c:dPt>
          <c:dPt>
            <c:idx val="6"/>
            <c:bubble3D val="0"/>
            <c:spPr>
              <a:ln>
                <a:solidFill>
                  <a:srgbClr val="FFFF00">
                    <a:alpha val="0"/>
                  </a:srgbClr>
                </a:solidFill>
                <a:prstDash val="dash"/>
              </a:ln>
            </c:spPr>
          </c:dPt>
          <c:dPt>
            <c:idx val="7"/>
            <c:bubble3D val="0"/>
            <c:spPr>
              <a:ln>
                <a:solidFill>
                  <a:srgbClr val="FFFF00">
                    <a:alpha val="0"/>
                  </a:srgbClr>
                </a:solidFill>
                <a:prstDash val="dash"/>
              </a:ln>
            </c:spPr>
          </c:dPt>
          <c:dPt>
            <c:idx val="8"/>
            <c:bubble3D val="0"/>
            <c:spPr>
              <a:ln>
                <a:solidFill>
                  <a:srgbClr val="FFFF00">
                    <a:alpha val="0"/>
                  </a:srgbClr>
                </a:solidFill>
                <a:prstDash val="dash"/>
              </a:ln>
            </c:spPr>
          </c:dPt>
          <c:dPt>
            <c:idx val="9"/>
            <c:bubble3D val="0"/>
            <c:spPr>
              <a:ln>
                <a:solidFill>
                  <a:srgbClr val="FFFF00">
                    <a:alpha val="0"/>
                  </a:srgbClr>
                </a:solidFill>
                <a:prstDash val="dash"/>
              </a:ln>
            </c:spPr>
          </c:dPt>
          <c:dPt>
            <c:idx val="10"/>
            <c:bubble3D val="0"/>
            <c:spPr>
              <a:ln>
                <a:solidFill>
                  <a:srgbClr val="FFFF00">
                    <a:alpha val="0"/>
                  </a:srgbClr>
                </a:solidFill>
                <a:prstDash val="dash"/>
              </a:ln>
            </c:spPr>
          </c:dPt>
          <c:dPt>
            <c:idx val="11"/>
            <c:bubble3D val="0"/>
            <c:spPr>
              <a:ln>
                <a:solidFill>
                  <a:srgbClr val="FFFF00">
                    <a:alpha val="0"/>
                  </a:srgbClr>
                </a:solidFill>
                <a:prstDash val="dash"/>
              </a:ln>
            </c:spPr>
          </c:dPt>
          <c:dPt>
            <c:idx val="12"/>
            <c:bubble3D val="0"/>
            <c:spPr>
              <a:ln>
                <a:solidFill>
                  <a:srgbClr val="FFFF00">
                    <a:alpha val="0"/>
                  </a:srgbClr>
                </a:solidFill>
                <a:prstDash val="dash"/>
              </a:ln>
            </c:spPr>
          </c:dPt>
          <c:val>
            <c:numRef>
              <c:f>Sheet1!$E$2:$E$33</c:f>
              <c:numCache>
                <c:formatCode>General</c:formatCode>
                <c:ptCount val="32"/>
                <c:pt idx="12" formatCode="0.0%">
                  <c:v>1.2178673560523323E-2</c:v>
                </c:pt>
                <c:pt idx="13" formatCode="0.0%">
                  <c:v>1.0965008123564634E-2</c:v>
                </c:pt>
                <c:pt idx="14" formatCode="0.0%">
                  <c:v>8.7716142130833761E-3</c:v>
                </c:pt>
                <c:pt idx="15" formatCode="0.0%">
                  <c:v>6.9628476074755537E-3</c:v>
                </c:pt>
                <c:pt idx="16" formatCode="0.0%">
                  <c:v>4.4015205192586958E-3</c:v>
                </c:pt>
                <c:pt idx="17" formatCode="0.0%">
                  <c:v>2.7479702344384424E-3</c:v>
                </c:pt>
                <c:pt idx="18" formatCode="0.0%">
                  <c:v>2.2167242140038691E-3</c:v>
                </c:pt>
                <c:pt idx="19" formatCode="0.0%">
                  <c:v>2.3676216230693785E-3</c:v>
                </c:pt>
                <c:pt idx="20" formatCode="0.0%">
                  <c:v>3.394597081922151E-3</c:v>
                </c:pt>
                <c:pt idx="21" formatCode="0.0%">
                  <c:v>4.862221438296596E-3</c:v>
                </c:pt>
                <c:pt idx="22" formatCode="0.0%">
                  <c:v>6.1157267742604996E-3</c:v>
                </c:pt>
                <c:pt idx="23" formatCode="0.0%">
                  <c:v>7.0307347666783348E-3</c:v>
                </c:pt>
                <c:pt idx="24" formatCode="0.0%">
                  <c:v>7.6999578805399269E-3</c:v>
                </c:pt>
                <c:pt idx="25" formatCode="0.0%">
                  <c:v>7.996629212659017E-3</c:v>
                </c:pt>
                <c:pt idx="26" formatCode="0.0%">
                  <c:v>8.3704253687859088E-3</c:v>
                </c:pt>
                <c:pt idx="27" formatCode="0.0%">
                  <c:v>8.9094222298648496E-3</c:v>
                </c:pt>
                <c:pt idx="28" formatCode="0.0%">
                  <c:v>9.4793483727896241E-3</c:v>
                </c:pt>
                <c:pt idx="29" formatCode="0.0%">
                  <c:v>1.0263590232862656E-2</c:v>
                </c:pt>
                <c:pt idx="30" formatCode="0.0%">
                  <c:v>1.0990439285073752E-2</c:v>
                </c:pt>
                <c:pt idx="31" formatCode="0.0%">
                  <c:v>1.161316162709135E-2</c:v>
                </c:pt>
              </c:numCache>
            </c:numRef>
          </c:val>
          <c:smooth val="0"/>
        </c:ser>
        <c:dLbls>
          <c:showLegendKey val="0"/>
          <c:showVal val="0"/>
          <c:showCatName val="0"/>
          <c:showSerName val="0"/>
          <c:showPercent val="0"/>
          <c:showBubbleSize val="0"/>
        </c:dLbls>
        <c:marker val="1"/>
        <c:smooth val="0"/>
        <c:axId val="570961240"/>
        <c:axId val="570963200"/>
      </c:lineChart>
      <c:catAx>
        <c:axId val="570961240"/>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70963200"/>
        <c:crosses val="autoZero"/>
        <c:auto val="1"/>
        <c:lblAlgn val="ctr"/>
        <c:lblOffset val="100"/>
        <c:tickLblSkip val="4"/>
        <c:noMultiLvlLbl val="0"/>
      </c:catAx>
      <c:valAx>
        <c:axId val="570963200"/>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 sourceLinked="0"/>
        <c:majorTickMark val="none"/>
        <c:minorTickMark val="none"/>
        <c:tickLblPos val="nextTo"/>
        <c:txPr>
          <a:bodyPr/>
          <a:lstStyle/>
          <a:p>
            <a:pPr>
              <a:defRPr>
                <a:latin typeface="Museo Sans Cond 700" panose="02000000000000000000" pitchFamily="2" charset="0"/>
              </a:defRPr>
            </a:pPr>
            <a:endParaRPr lang="en-US"/>
          </a:p>
        </c:txPr>
        <c:crossAx val="570961240"/>
        <c:crosses val="autoZero"/>
        <c:crossBetween val="between"/>
      </c:valAx>
    </c:plotArea>
    <c:legend>
      <c:legendPos val="r"/>
      <c:legendEntry>
        <c:idx val="1"/>
        <c:txPr>
          <a:bodyPr/>
          <a:lstStyle/>
          <a:p>
            <a:pPr>
              <a:defRPr>
                <a:solidFill>
                  <a:srgbClr val="00B050"/>
                </a:solidFill>
                <a:latin typeface="Museo Sans Cond 700" panose="02000000000000000000" pitchFamily="2" charset="0"/>
              </a:defRPr>
            </a:pPr>
            <a:endParaRPr lang="en-US"/>
          </a:p>
        </c:txPr>
      </c:legendEntry>
      <c:layout>
        <c:manualLayout>
          <c:xMode val="edge"/>
          <c:yMode val="edge"/>
          <c:x val="0.63560306129958055"/>
          <c:y val="6.2812840702604497E-2"/>
          <c:w val="0.2890500895332008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570962416"/>
        <c:axId val="570962808"/>
      </c:areaChart>
      <c:lineChart>
        <c:grouping val="standard"/>
        <c:varyColors val="0"/>
        <c:ser>
          <c:idx val="2"/>
          <c:order val="2"/>
          <c:tx>
            <c:strRef>
              <c:f>Sheet1!$D$1</c:f>
              <c:strCache>
                <c:ptCount val="1"/>
                <c:pt idx="0">
                  <c:v>West Virginia</c:v>
                </c:pt>
              </c:strCache>
            </c:strRef>
          </c:tx>
          <c:spPr>
            <a:ln w="44450">
              <a:solidFill>
                <a:schemeClr val="tx1"/>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val>
            <c:numRef>
              <c:f>Sheet1!$D$2:$D$14</c:f>
              <c:numCache>
                <c:formatCode>0.0%</c:formatCode>
                <c:ptCount val="13"/>
                <c:pt idx="0">
                  <c:v>-2.5339682817073E-3</c:v>
                </c:pt>
                <c:pt idx="1">
                  <c:v>-4.5349533669889197E-3</c:v>
                </c:pt>
                <c:pt idx="2">
                  <c:v>1.08286048425525E-3</c:v>
                </c:pt>
                <c:pt idx="3">
                  <c:v>-1.1963766877457599E-3</c:v>
                </c:pt>
                <c:pt idx="4">
                  <c:v>-7.4898164775961604E-3</c:v>
                </c:pt>
                <c:pt idx="5">
                  <c:v>-2.6646037476362999E-3</c:v>
                </c:pt>
                <c:pt idx="6">
                  <c:v>-5.7113187954309103E-3</c:v>
                </c:pt>
                <c:pt idx="7">
                  <c:v>2.9945242984257799E-3</c:v>
                </c:pt>
                <c:pt idx="8">
                  <c:v>2.1182700794351501E-3</c:v>
                </c:pt>
                <c:pt idx="9">
                  <c:v>-5.9467379126086897E-3</c:v>
                </c:pt>
                <c:pt idx="10">
                  <c:v>-7.3107049608355304E-3</c:v>
                </c:pt>
                <c:pt idx="11">
                  <c:v>-1.5183826665529299E-2</c:v>
                </c:pt>
                <c:pt idx="12">
                  <c:v>-1.2447994755642124E-2</c:v>
                </c:pt>
              </c:numCache>
            </c:numRef>
          </c:val>
          <c:smooth val="1"/>
        </c:ser>
        <c:ser>
          <c:idx val="3"/>
          <c:order val="3"/>
          <c:tx>
            <c:strRef>
              <c:f>Sheet1!$E$1</c:f>
              <c:strCache>
                <c:ptCount val="1"/>
                <c:pt idx="0">
                  <c:v>West Virginia Forecast</c:v>
                </c:pt>
              </c:strCache>
            </c:strRef>
          </c:tx>
          <c:spPr>
            <a:ln>
              <a:solidFill>
                <a:schemeClr val="tx1"/>
              </a:solidFill>
              <a:prstDash val="dash"/>
            </a:ln>
          </c:spPr>
          <c:marker>
            <c:symbol val="none"/>
          </c:marker>
          <c:dPt>
            <c:idx val="1"/>
            <c:bubble3D val="0"/>
            <c:spPr>
              <a:ln>
                <a:solidFill>
                  <a:schemeClr val="tx1">
                    <a:alpha val="0"/>
                  </a:schemeClr>
                </a:solidFill>
                <a:prstDash val="dash"/>
              </a:ln>
            </c:spPr>
          </c:dPt>
          <c:dPt>
            <c:idx val="2"/>
            <c:bubble3D val="0"/>
            <c:spPr>
              <a:ln>
                <a:solidFill>
                  <a:schemeClr val="tx1">
                    <a:alpha val="0"/>
                  </a:schemeClr>
                </a:solidFill>
                <a:prstDash val="dash"/>
              </a:ln>
            </c:spPr>
          </c:dPt>
          <c:dPt>
            <c:idx val="3"/>
            <c:bubble3D val="0"/>
            <c:spPr>
              <a:ln>
                <a:solidFill>
                  <a:schemeClr val="tx1">
                    <a:alpha val="0"/>
                  </a:schemeClr>
                </a:solidFill>
                <a:prstDash val="dash"/>
              </a:ln>
            </c:spPr>
          </c:dPt>
          <c:dPt>
            <c:idx val="4"/>
            <c:bubble3D val="0"/>
            <c:spPr>
              <a:ln>
                <a:solidFill>
                  <a:schemeClr val="tx1">
                    <a:alpha val="0"/>
                  </a:schemeClr>
                </a:solidFill>
                <a:prstDash val="dash"/>
              </a:ln>
            </c:spPr>
          </c:dPt>
          <c:dPt>
            <c:idx val="5"/>
            <c:bubble3D val="0"/>
            <c:spPr>
              <a:ln>
                <a:solidFill>
                  <a:schemeClr val="tx1">
                    <a:alpha val="0"/>
                  </a:schemeClr>
                </a:solidFill>
                <a:prstDash val="dash"/>
              </a:ln>
            </c:spPr>
          </c:dPt>
          <c:dPt>
            <c:idx val="6"/>
            <c:bubble3D val="0"/>
            <c:spPr>
              <a:ln>
                <a:solidFill>
                  <a:schemeClr val="tx1">
                    <a:alpha val="0"/>
                  </a:schemeClr>
                </a:solidFill>
                <a:prstDash val="dash"/>
              </a:ln>
            </c:spPr>
          </c:dPt>
          <c:dPt>
            <c:idx val="7"/>
            <c:bubble3D val="0"/>
            <c:spPr>
              <a:ln>
                <a:solidFill>
                  <a:schemeClr val="tx1">
                    <a:alpha val="0"/>
                  </a:schemeClr>
                </a:solidFill>
                <a:prstDash val="dash"/>
              </a:ln>
            </c:spPr>
          </c:dPt>
          <c:dPt>
            <c:idx val="8"/>
            <c:bubble3D val="0"/>
            <c:spPr>
              <a:ln>
                <a:solidFill>
                  <a:schemeClr val="tx1">
                    <a:alpha val="0"/>
                  </a:schemeClr>
                </a:solidFill>
                <a:prstDash val="dash"/>
              </a:ln>
            </c:spPr>
          </c:dPt>
          <c:dPt>
            <c:idx val="9"/>
            <c:bubble3D val="0"/>
            <c:spPr>
              <a:ln>
                <a:solidFill>
                  <a:schemeClr val="tx1">
                    <a:alpha val="0"/>
                  </a:schemeClr>
                </a:solidFill>
                <a:prstDash val="dash"/>
              </a:ln>
            </c:spPr>
          </c:dPt>
          <c:dPt>
            <c:idx val="10"/>
            <c:bubble3D val="0"/>
            <c:spPr>
              <a:ln>
                <a:solidFill>
                  <a:schemeClr val="tx1">
                    <a:alpha val="0"/>
                  </a:schemeClr>
                </a:solidFill>
                <a:prstDash val="dash"/>
              </a:ln>
            </c:spPr>
          </c:dPt>
          <c:dPt>
            <c:idx val="11"/>
            <c:bubble3D val="0"/>
            <c:spPr>
              <a:ln>
                <a:solidFill>
                  <a:schemeClr val="tx1">
                    <a:alpha val="0"/>
                  </a:schemeClr>
                </a:solidFill>
                <a:prstDash val="dash"/>
              </a:ln>
            </c:spPr>
          </c:dPt>
          <c:dPt>
            <c:idx val="12"/>
            <c:bubble3D val="0"/>
            <c:spPr>
              <a:ln>
                <a:solidFill>
                  <a:schemeClr val="tx1">
                    <a:alpha val="0"/>
                  </a:schemeClr>
                </a:solidFill>
                <a:prstDash val="dash"/>
              </a:ln>
            </c:spPr>
          </c:dPt>
          <c:val>
            <c:numRef>
              <c:f>Sheet1!$E$2:$E$33</c:f>
              <c:numCache>
                <c:formatCode>General</c:formatCode>
                <c:ptCount val="32"/>
                <c:pt idx="12" formatCode="0.0%">
                  <c:v>-1.2447994755642124E-2</c:v>
                </c:pt>
                <c:pt idx="13" formatCode="0.0%">
                  <c:v>-8.7632930987916885E-3</c:v>
                </c:pt>
                <c:pt idx="14" formatCode="0.0%">
                  <c:v>-9.1921514652028042E-3</c:v>
                </c:pt>
                <c:pt idx="15" formatCode="0.0%">
                  <c:v>-6.4431764854721071E-3</c:v>
                </c:pt>
                <c:pt idx="16" formatCode="0.0%">
                  <c:v>-1.070098878956925E-2</c:v>
                </c:pt>
                <c:pt idx="17" formatCode="0.0%">
                  <c:v>-1.3244609583672171E-2</c:v>
                </c:pt>
                <c:pt idx="18" formatCode="0.0%">
                  <c:v>-1.1779772050824176E-2</c:v>
                </c:pt>
                <c:pt idx="19" formatCode="0.0%">
                  <c:v>-1.1570434934239872E-2</c:v>
                </c:pt>
                <c:pt idx="20" formatCode="0.0%">
                  <c:v>-6.9329425788857901E-3</c:v>
                </c:pt>
                <c:pt idx="21" formatCode="0.0%">
                  <c:v>-3.9965012301153673E-3</c:v>
                </c:pt>
                <c:pt idx="22" formatCode="0.0%">
                  <c:v>-4.1646354262461181E-3</c:v>
                </c:pt>
                <c:pt idx="23" formatCode="0.0%">
                  <c:v>-4.2032403120305702E-3</c:v>
                </c:pt>
                <c:pt idx="24" formatCode="0.0%">
                  <c:v>-6.4455341079302049E-3</c:v>
                </c:pt>
                <c:pt idx="25" formatCode="0.0%">
                  <c:v>-7.3962624673324911E-3</c:v>
                </c:pt>
                <c:pt idx="26" formatCode="0.0%">
                  <c:v>-6.4718811784501085E-3</c:v>
                </c:pt>
                <c:pt idx="27" formatCode="0.0%">
                  <c:v>-5.7769118392830693E-3</c:v>
                </c:pt>
                <c:pt idx="28" formatCode="0.0%">
                  <c:v>-4.4921719911666597E-3</c:v>
                </c:pt>
                <c:pt idx="29" formatCode="0.0%">
                  <c:v>-4.1445241437783348E-3</c:v>
                </c:pt>
                <c:pt idx="30" formatCode="0.0%">
                  <c:v>-4.8739132450171972E-3</c:v>
                </c:pt>
                <c:pt idx="31" formatCode="0.0%">
                  <c:v>-5.4419952814351814E-3</c:v>
                </c:pt>
              </c:numCache>
            </c:numRef>
          </c:val>
          <c:smooth val="1"/>
        </c:ser>
        <c:dLbls>
          <c:showLegendKey val="0"/>
          <c:showVal val="0"/>
          <c:showCatName val="0"/>
          <c:showSerName val="0"/>
          <c:showPercent val="0"/>
          <c:showBubbleSize val="0"/>
        </c:dLbls>
        <c:marker val="1"/>
        <c:smooth val="0"/>
        <c:axId val="570962416"/>
        <c:axId val="570962808"/>
      </c:lineChart>
      <c:catAx>
        <c:axId val="570962416"/>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70962808"/>
        <c:crosses val="autoZero"/>
        <c:auto val="1"/>
        <c:lblAlgn val="ctr"/>
        <c:lblOffset val="100"/>
        <c:tickLblSkip val="4"/>
        <c:noMultiLvlLbl val="0"/>
      </c:catAx>
      <c:valAx>
        <c:axId val="570962808"/>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570962416"/>
        <c:crosses val="autoZero"/>
        <c:crossBetween val="between"/>
      </c:valAx>
    </c:plotArea>
    <c:legend>
      <c:legendPos val="r"/>
      <c:layout>
        <c:manualLayout>
          <c:xMode val="edge"/>
          <c:yMode val="edge"/>
          <c:x val="0.6325449685761757"/>
          <c:y val="2.4933985524536705E-2"/>
          <c:w val="0.2890500895332008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369435438217282E-2"/>
          <c:y val="5.6423665791776025E-2"/>
          <c:w val="0.78734689413823267"/>
          <c:h val="0.85479374453193346"/>
        </c:manualLayout>
      </c:layout>
      <c:bar3DChart>
        <c:barDir val="col"/>
        <c:grouping val="clustered"/>
        <c:varyColors val="0"/>
        <c:ser>
          <c:idx val="0"/>
          <c:order val="0"/>
          <c:tx>
            <c:strRef>
              <c:f>Sheet1!$B$1</c:f>
              <c:strCache>
                <c:ptCount val="1"/>
                <c:pt idx="0">
                  <c:v>2013</c:v>
                </c:pt>
              </c:strCache>
            </c:strRef>
          </c:tx>
          <c:spPr>
            <a:solidFill>
              <a:srgbClr val="C00000"/>
            </a:solidFill>
          </c:spPr>
          <c:invertIfNegative val="0"/>
          <c:dPt>
            <c:idx val="0"/>
            <c:invertIfNegative val="0"/>
            <c:bubble3D val="0"/>
          </c:dPt>
          <c:cat>
            <c:strRef>
              <c:f>Sheet1!$A$2:$A$6</c:f>
              <c:strCache>
                <c:ptCount val="5"/>
                <c:pt idx="0">
                  <c:v>Kentucky</c:v>
                </c:pt>
                <c:pt idx="1">
                  <c:v>Michigan</c:v>
                </c:pt>
                <c:pt idx="2">
                  <c:v>Ohio</c:v>
                </c:pt>
                <c:pt idx="3">
                  <c:v>Indiana</c:v>
                </c:pt>
                <c:pt idx="4">
                  <c:v>West Virginia</c:v>
                </c:pt>
              </c:strCache>
            </c:strRef>
          </c:cat>
          <c:val>
            <c:numRef>
              <c:f>Sheet1!$B$2:$B$6</c:f>
              <c:numCache>
                <c:formatCode>_(* #,##0_);_(* \(#,##0\);_(* "-"??_);_(@_)</c:formatCode>
                <c:ptCount val="5"/>
                <c:pt idx="0">
                  <c:v>19.400000000000091</c:v>
                </c:pt>
                <c:pt idx="1">
                  <c:v>76</c:v>
                </c:pt>
                <c:pt idx="2">
                  <c:v>65</c:v>
                </c:pt>
                <c:pt idx="3">
                  <c:v>35.900000000000091</c:v>
                </c:pt>
                <c:pt idx="4">
                  <c:v>-1.3999999999999773</c:v>
                </c:pt>
              </c:numCache>
            </c:numRef>
          </c:val>
        </c:ser>
        <c:ser>
          <c:idx val="1"/>
          <c:order val="1"/>
          <c:tx>
            <c:strRef>
              <c:f>Sheet1!$C$1</c:f>
              <c:strCache>
                <c:ptCount val="1"/>
                <c:pt idx="0">
                  <c:v>2014</c:v>
                </c:pt>
              </c:strCache>
            </c:strRef>
          </c:tx>
          <c:spPr>
            <a:solidFill>
              <a:srgbClr val="0070C0"/>
            </a:solidFill>
          </c:spPr>
          <c:invertIfNegative val="0"/>
          <c:dPt>
            <c:idx val="0"/>
            <c:invertIfNegative val="0"/>
            <c:bubble3D val="0"/>
            <c:spPr>
              <a:solidFill>
                <a:srgbClr val="0070C0"/>
              </a:solidFill>
              <a:ln>
                <a:solidFill>
                  <a:srgbClr val="0070C0"/>
                </a:solidFill>
              </a:ln>
            </c:spPr>
          </c:dPt>
          <c:cat>
            <c:strRef>
              <c:f>Sheet1!$A$2:$A$6</c:f>
              <c:strCache>
                <c:ptCount val="5"/>
                <c:pt idx="0">
                  <c:v>Kentucky</c:v>
                </c:pt>
                <c:pt idx="1">
                  <c:v>Michigan</c:v>
                </c:pt>
                <c:pt idx="2">
                  <c:v>Ohio</c:v>
                </c:pt>
                <c:pt idx="3">
                  <c:v>Indiana</c:v>
                </c:pt>
                <c:pt idx="4">
                  <c:v>West Virginia</c:v>
                </c:pt>
              </c:strCache>
            </c:strRef>
          </c:cat>
          <c:val>
            <c:numRef>
              <c:f>Sheet1!$C$2:$C$6</c:f>
              <c:numCache>
                <c:formatCode>_(* #,##0_);_(* \(#,##0\);_(* "-"??_);_(@_)</c:formatCode>
                <c:ptCount val="5"/>
                <c:pt idx="0">
                  <c:v>27.099999999999909</c:v>
                </c:pt>
                <c:pt idx="1">
                  <c:v>72.300000000000182</c:v>
                </c:pt>
                <c:pt idx="2">
                  <c:v>77.199999999999818</c:v>
                </c:pt>
                <c:pt idx="3">
                  <c:v>42.5</c:v>
                </c:pt>
                <c:pt idx="4">
                  <c:v>-2.5</c:v>
                </c:pt>
              </c:numCache>
            </c:numRef>
          </c:val>
        </c:ser>
        <c:ser>
          <c:idx val="2"/>
          <c:order val="2"/>
          <c:tx>
            <c:strRef>
              <c:f>Sheet1!$D$1</c:f>
              <c:strCache>
                <c:ptCount val="1"/>
                <c:pt idx="0">
                  <c:v>2015</c:v>
                </c:pt>
              </c:strCache>
            </c:strRef>
          </c:tx>
          <c:spPr>
            <a:solidFill>
              <a:srgbClr val="FFFF00"/>
            </a:solidFill>
          </c:spPr>
          <c:invertIfNegative val="0"/>
          <c:dPt>
            <c:idx val="0"/>
            <c:invertIfNegative val="0"/>
            <c:bubble3D val="0"/>
          </c:dPt>
          <c:cat>
            <c:strRef>
              <c:f>Sheet1!$A$2:$A$6</c:f>
              <c:strCache>
                <c:ptCount val="5"/>
                <c:pt idx="0">
                  <c:v>Kentucky</c:v>
                </c:pt>
                <c:pt idx="1">
                  <c:v>Michigan</c:v>
                </c:pt>
                <c:pt idx="2">
                  <c:v>Ohio</c:v>
                </c:pt>
                <c:pt idx="3">
                  <c:v>Indiana</c:v>
                </c:pt>
                <c:pt idx="4">
                  <c:v>West Virginia</c:v>
                </c:pt>
              </c:strCache>
            </c:strRef>
          </c:cat>
          <c:val>
            <c:numRef>
              <c:f>Sheet1!$D$2:$D$6</c:f>
              <c:numCache>
                <c:formatCode>_(* #,##0_);_(* \(#,##0\);_(* "-"??_);_(@_)</c:formatCode>
                <c:ptCount val="5"/>
                <c:pt idx="0">
                  <c:v>27.200000000000045</c:v>
                </c:pt>
                <c:pt idx="1">
                  <c:v>61.699999999999818</c:v>
                </c:pt>
                <c:pt idx="2">
                  <c:v>77.199999999999818</c:v>
                </c:pt>
                <c:pt idx="3">
                  <c:v>54.300000000000182</c:v>
                </c:pt>
                <c:pt idx="4">
                  <c:v>-5.1000000000000227</c:v>
                </c:pt>
              </c:numCache>
            </c:numRef>
          </c:val>
        </c:ser>
        <c:ser>
          <c:idx val="3"/>
          <c:order val="3"/>
          <c:tx>
            <c:strRef>
              <c:f>Sheet1!$E$1</c:f>
              <c:strCache>
                <c:ptCount val="1"/>
                <c:pt idx="0">
                  <c:v>2016</c:v>
                </c:pt>
              </c:strCache>
            </c:strRef>
          </c:tx>
          <c:spPr>
            <a:pattFill prst="wdDnDiag">
              <a:fgClr>
                <a:schemeClr val="bg1">
                  <a:lumMod val="85000"/>
                </a:schemeClr>
              </a:fgClr>
              <a:bgClr>
                <a:schemeClr val="bg1"/>
              </a:bgClr>
            </a:pattFill>
            <a:ln>
              <a:solidFill>
                <a:srgbClr val="0070C0"/>
              </a:solidFill>
            </a:ln>
          </c:spPr>
          <c:invertIfNegative val="0"/>
          <c:cat>
            <c:strRef>
              <c:f>Sheet1!$A$2:$A$6</c:f>
              <c:strCache>
                <c:ptCount val="5"/>
                <c:pt idx="0">
                  <c:v>Kentucky</c:v>
                </c:pt>
                <c:pt idx="1">
                  <c:v>Michigan</c:v>
                </c:pt>
                <c:pt idx="2">
                  <c:v>Ohio</c:v>
                </c:pt>
                <c:pt idx="3">
                  <c:v>Indiana</c:v>
                </c:pt>
                <c:pt idx="4">
                  <c:v>West Virginia</c:v>
                </c:pt>
              </c:strCache>
            </c:strRef>
          </c:cat>
          <c:val>
            <c:numRef>
              <c:f>Sheet1!$E$2:$E$6</c:f>
              <c:numCache>
                <c:formatCode>_(* #,##0_);_(* \(#,##0\);_(* "-"??_);_(@_)</c:formatCode>
                <c:ptCount val="5"/>
                <c:pt idx="0">
                  <c:v>21.987761278155858</c:v>
                </c:pt>
                <c:pt idx="1">
                  <c:v>54.076708599511221</c:v>
                </c:pt>
                <c:pt idx="2">
                  <c:v>57.401582072966448</c:v>
                </c:pt>
                <c:pt idx="3">
                  <c:v>27.558088876178772</c:v>
                </c:pt>
                <c:pt idx="4">
                  <c:v>-7.0467995789723545</c:v>
                </c:pt>
              </c:numCache>
            </c:numRef>
          </c:val>
        </c:ser>
        <c:ser>
          <c:idx val="4"/>
          <c:order val="4"/>
          <c:tx>
            <c:strRef>
              <c:f>Sheet1!$F$1</c:f>
              <c:strCache>
                <c:ptCount val="1"/>
                <c:pt idx="0">
                  <c:v>2017</c:v>
                </c:pt>
              </c:strCache>
            </c:strRef>
          </c:tx>
          <c:spPr>
            <a:pattFill prst="wdDnDiag">
              <a:fgClr>
                <a:schemeClr val="bg1">
                  <a:lumMod val="85000"/>
                </a:schemeClr>
              </a:fgClr>
              <a:bgClr>
                <a:schemeClr val="bg1"/>
              </a:bgClr>
            </a:pattFill>
            <a:ln>
              <a:solidFill>
                <a:srgbClr val="0070C0"/>
              </a:solidFill>
            </a:ln>
          </c:spPr>
          <c:invertIfNegative val="0"/>
          <c:cat>
            <c:strRef>
              <c:f>Sheet1!$A$2:$A$6</c:f>
              <c:strCache>
                <c:ptCount val="5"/>
                <c:pt idx="0">
                  <c:v>Kentucky</c:v>
                </c:pt>
                <c:pt idx="1">
                  <c:v>Michigan</c:v>
                </c:pt>
                <c:pt idx="2">
                  <c:v>Ohio</c:v>
                </c:pt>
                <c:pt idx="3">
                  <c:v>Indiana</c:v>
                </c:pt>
                <c:pt idx="4">
                  <c:v>West Virginia</c:v>
                </c:pt>
              </c:strCache>
            </c:strRef>
          </c:cat>
          <c:val>
            <c:numRef>
              <c:f>Sheet1!$F$2:$F$6</c:f>
              <c:numCache>
                <c:formatCode>_(* #,##0_);_(* \(#,##0\);_(* "-"??_);_(@_)</c:formatCode>
                <c:ptCount val="5"/>
                <c:pt idx="0">
                  <c:v>7.9319454520930321</c:v>
                </c:pt>
                <c:pt idx="1">
                  <c:v>16.652651322667225</c:v>
                </c:pt>
                <c:pt idx="2">
                  <c:v>16.023211934221763</c:v>
                </c:pt>
                <c:pt idx="3">
                  <c:v>4.0025400344716218</c:v>
                </c:pt>
                <c:pt idx="4">
                  <c:v>-8.9542410535539148</c:v>
                </c:pt>
              </c:numCache>
            </c:numRef>
          </c:val>
        </c:ser>
        <c:ser>
          <c:idx val="5"/>
          <c:order val="5"/>
          <c:tx>
            <c:strRef>
              <c:f>Sheet1!$G$1</c:f>
              <c:strCache>
                <c:ptCount val="1"/>
                <c:pt idx="0">
                  <c:v>2018</c:v>
                </c:pt>
              </c:strCache>
            </c:strRef>
          </c:tx>
          <c:spPr>
            <a:pattFill prst="wdDnDiag">
              <a:fgClr>
                <a:schemeClr val="bg1">
                  <a:lumMod val="85000"/>
                </a:schemeClr>
              </a:fgClr>
              <a:bgClr>
                <a:schemeClr val="bg1"/>
              </a:bgClr>
            </a:pattFill>
            <a:ln>
              <a:solidFill>
                <a:srgbClr val="0070C0"/>
              </a:solidFill>
            </a:ln>
          </c:spPr>
          <c:invertIfNegative val="0"/>
          <c:cat>
            <c:strRef>
              <c:f>Sheet1!$A$2:$A$6</c:f>
              <c:strCache>
                <c:ptCount val="5"/>
                <c:pt idx="0">
                  <c:v>Kentucky</c:v>
                </c:pt>
                <c:pt idx="1">
                  <c:v>Michigan</c:v>
                </c:pt>
                <c:pt idx="2">
                  <c:v>Ohio</c:v>
                </c:pt>
                <c:pt idx="3">
                  <c:v>Indiana</c:v>
                </c:pt>
                <c:pt idx="4">
                  <c:v>West Virginia</c:v>
                </c:pt>
              </c:strCache>
            </c:strRef>
          </c:cat>
          <c:val>
            <c:numRef>
              <c:f>Sheet1!$G$2:$G$6</c:f>
              <c:numCache>
                <c:formatCode>_(* #,##0_);_(* \(#,##0\);_(* "-"??_);_(@_)</c:formatCode>
                <c:ptCount val="5"/>
                <c:pt idx="0">
                  <c:v>11.918621814908875</c:v>
                </c:pt>
                <c:pt idx="1">
                  <c:v>33.929651242156069</c:v>
                </c:pt>
                <c:pt idx="2">
                  <c:v>29.467538201413845</c:v>
                </c:pt>
                <c:pt idx="3">
                  <c:v>13.541192043340288</c:v>
                </c:pt>
                <c:pt idx="4">
                  <c:v>-3.6026159865182308</c:v>
                </c:pt>
              </c:numCache>
            </c:numRef>
          </c:val>
        </c:ser>
        <c:ser>
          <c:idx val="6"/>
          <c:order val="6"/>
          <c:tx>
            <c:strRef>
              <c:f>Sheet1!$H$1</c:f>
              <c:strCache>
                <c:ptCount val="1"/>
                <c:pt idx="0">
                  <c:v>2019</c:v>
                </c:pt>
              </c:strCache>
            </c:strRef>
          </c:tx>
          <c:spPr>
            <a:pattFill prst="wdDnDiag">
              <a:fgClr>
                <a:schemeClr val="bg1">
                  <a:lumMod val="85000"/>
                </a:schemeClr>
              </a:fgClr>
              <a:bgClr>
                <a:schemeClr val="bg1"/>
              </a:bgClr>
            </a:pattFill>
            <a:ln>
              <a:solidFill>
                <a:srgbClr val="0070C0"/>
              </a:solidFill>
            </a:ln>
          </c:spPr>
          <c:invertIfNegative val="0"/>
          <c:cat>
            <c:strRef>
              <c:f>Sheet1!$A$2:$A$6</c:f>
              <c:strCache>
                <c:ptCount val="5"/>
                <c:pt idx="0">
                  <c:v>Kentucky</c:v>
                </c:pt>
                <c:pt idx="1">
                  <c:v>Michigan</c:v>
                </c:pt>
                <c:pt idx="2">
                  <c:v>Ohio</c:v>
                </c:pt>
                <c:pt idx="3">
                  <c:v>Indiana</c:v>
                </c:pt>
                <c:pt idx="4">
                  <c:v>West Virginia</c:v>
                </c:pt>
              </c:strCache>
            </c:strRef>
          </c:cat>
          <c:val>
            <c:numRef>
              <c:f>Sheet1!$H$2:$H$6</c:f>
              <c:numCache>
                <c:formatCode>_(* #,##0_);_(* \(#,##0\);_(* "-"??_);_(@_)</c:formatCode>
                <c:ptCount val="5"/>
                <c:pt idx="0">
                  <c:v>15.305488254731017</c:v>
                </c:pt>
                <c:pt idx="1">
                  <c:v>45.2155838093895</c:v>
                </c:pt>
                <c:pt idx="2">
                  <c:v>45.565037421174566</c:v>
                </c:pt>
                <c:pt idx="3">
                  <c:v>19.355066247413561</c:v>
                </c:pt>
                <c:pt idx="4">
                  <c:v>-4.8551468819379124</c:v>
                </c:pt>
              </c:numCache>
            </c:numRef>
          </c:val>
        </c:ser>
        <c:ser>
          <c:idx val="7"/>
          <c:order val="7"/>
          <c:tx>
            <c:strRef>
              <c:f>Sheet1!$I$1</c:f>
              <c:strCache>
                <c:ptCount val="1"/>
                <c:pt idx="0">
                  <c:v>2020</c:v>
                </c:pt>
              </c:strCache>
            </c:strRef>
          </c:tx>
          <c:spPr>
            <a:pattFill prst="wdDnDiag">
              <a:fgClr>
                <a:schemeClr val="bg1">
                  <a:lumMod val="85000"/>
                </a:schemeClr>
              </a:fgClr>
              <a:bgClr>
                <a:schemeClr val="bg1"/>
              </a:bgClr>
            </a:pattFill>
          </c:spPr>
          <c:invertIfNegative val="0"/>
          <c:cat>
            <c:strRef>
              <c:f>Sheet1!$A$2:$A$6</c:f>
              <c:strCache>
                <c:ptCount val="5"/>
                <c:pt idx="0">
                  <c:v>Kentucky</c:v>
                </c:pt>
                <c:pt idx="1">
                  <c:v>Michigan</c:v>
                </c:pt>
                <c:pt idx="2">
                  <c:v>Ohio</c:v>
                </c:pt>
                <c:pt idx="3">
                  <c:v>Indiana</c:v>
                </c:pt>
                <c:pt idx="4">
                  <c:v>West Virginia</c:v>
                </c:pt>
              </c:strCache>
            </c:strRef>
          </c:cat>
          <c:val>
            <c:numRef>
              <c:f>Sheet1!$I$2:$I$6</c:f>
              <c:numCache>
                <c:formatCode>_(* #,##0_);_(* \(#,##0\);_(* "-"??_);_(@_)</c:formatCode>
                <c:ptCount val="5"/>
                <c:pt idx="0">
                  <c:v>19.039617927770905</c:v>
                </c:pt>
                <c:pt idx="1">
                  <c:v>60.5907087473297</c:v>
                </c:pt>
                <c:pt idx="2">
                  <c:v>59.010917060882093</c:v>
                </c:pt>
                <c:pt idx="3">
                  <c:v>26.956266312973185</c:v>
                </c:pt>
                <c:pt idx="4">
                  <c:v>-3.5055199781015745</c:v>
                </c:pt>
              </c:numCache>
            </c:numRef>
          </c:val>
        </c:ser>
        <c:dLbls>
          <c:showLegendKey val="0"/>
          <c:showVal val="0"/>
          <c:showCatName val="0"/>
          <c:showSerName val="0"/>
          <c:showPercent val="0"/>
          <c:showBubbleSize val="0"/>
        </c:dLbls>
        <c:gapWidth val="150"/>
        <c:shape val="box"/>
        <c:axId val="570962024"/>
        <c:axId val="570953400"/>
        <c:axId val="0"/>
      </c:bar3DChart>
      <c:catAx>
        <c:axId val="570962024"/>
        <c:scaling>
          <c:orientation val="minMax"/>
        </c:scaling>
        <c:delete val="0"/>
        <c:axPos val="b"/>
        <c:numFmt formatCode="General" sourceLinked="0"/>
        <c:majorTickMark val="out"/>
        <c:minorTickMark val="none"/>
        <c:tickLblPos val="low"/>
        <c:crossAx val="570953400"/>
        <c:crosses val="autoZero"/>
        <c:auto val="1"/>
        <c:lblAlgn val="ctr"/>
        <c:lblOffset val="100"/>
        <c:noMultiLvlLbl val="0"/>
      </c:catAx>
      <c:valAx>
        <c:axId val="570953400"/>
        <c:scaling>
          <c:orientation val="minMax"/>
        </c:scaling>
        <c:delete val="0"/>
        <c:axPos val="l"/>
        <c:majorGridlines/>
        <c:numFmt formatCode="_(* #,##0_);_(* \(#,##0\);_(* &quot;-&quot;??_);_(@_)" sourceLinked="1"/>
        <c:majorTickMark val="out"/>
        <c:minorTickMark val="none"/>
        <c:tickLblPos val="nextTo"/>
        <c:crossAx val="570962024"/>
        <c:crosses val="autoZero"/>
        <c:crossBetween val="between"/>
      </c:valAx>
    </c:plotArea>
    <c:legend>
      <c:legendPos val="r"/>
      <c:layout>
        <c:manualLayout>
          <c:xMode val="edge"/>
          <c:yMode val="edge"/>
          <c:x val="0.88732026143790854"/>
          <c:y val="0.10128958880139981"/>
          <c:w val="0.11267973856209149"/>
          <c:h val="0.60853193350831147"/>
        </c:manualLayout>
      </c:layout>
      <c:overlay val="0"/>
    </c:legend>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clustered"/>
        <c:varyColors val="0"/>
        <c:ser>
          <c:idx val="0"/>
          <c:order val="0"/>
          <c:tx>
            <c:strRef>
              <c:f>Sheet1!$A$2</c:f>
              <c:strCache>
                <c:ptCount val="1"/>
                <c:pt idx="0">
                  <c:v>Kentucky</c:v>
                </c:pt>
              </c:strCache>
            </c:strRef>
          </c:tx>
          <c:spPr>
            <a:pattFill prst="wdUpDiag">
              <a:fgClr>
                <a:srgbClr val="0000EF"/>
              </a:fgClr>
              <a:bgClr>
                <a:schemeClr val="bg1"/>
              </a:bgClr>
            </a:pattFill>
          </c:spPr>
          <c:invertIfNegative val="0"/>
          <c:dPt>
            <c:idx val="0"/>
            <c:invertIfNegative val="0"/>
            <c:bubble3D val="0"/>
            <c:spPr>
              <a:solidFill>
                <a:srgbClr val="0000EF"/>
              </a:solidFill>
            </c:spPr>
          </c:dPt>
          <c:dPt>
            <c:idx val="1"/>
            <c:invertIfNegative val="0"/>
            <c:bubble3D val="0"/>
            <c:spPr>
              <a:solidFill>
                <a:srgbClr val="0000EF"/>
              </a:solidFill>
            </c:spPr>
          </c:dPt>
          <c:dPt>
            <c:idx val="2"/>
            <c:invertIfNegative val="0"/>
            <c:bubble3D val="0"/>
            <c:spPr>
              <a:solidFill>
                <a:srgbClr val="0000EF"/>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2013</c:v>
                </c:pt>
                <c:pt idx="1">
                  <c:v>2014</c:v>
                </c:pt>
                <c:pt idx="2">
                  <c:v>2015</c:v>
                </c:pt>
                <c:pt idx="3">
                  <c:v>2016</c:v>
                </c:pt>
                <c:pt idx="4">
                  <c:v>2017</c:v>
                </c:pt>
                <c:pt idx="5">
                  <c:v>2018</c:v>
                </c:pt>
                <c:pt idx="6">
                  <c:v>2019</c:v>
                </c:pt>
                <c:pt idx="7">
                  <c:v>2020</c:v>
                </c:pt>
              </c:strCache>
            </c:strRef>
          </c:cat>
          <c:val>
            <c:numRef>
              <c:f>Sheet1!$B$2:$I$2</c:f>
              <c:numCache>
                <c:formatCode>_(* #,##0.0_);_(* \(#,##0.0\);_(* "-"??_);_(@_)</c:formatCode>
                <c:ptCount val="8"/>
                <c:pt idx="0">
                  <c:v>19.400000000000091</c:v>
                </c:pt>
                <c:pt idx="1">
                  <c:v>27.099999999999909</c:v>
                </c:pt>
                <c:pt idx="2">
                  <c:v>27.200000000000045</c:v>
                </c:pt>
                <c:pt idx="3">
                  <c:v>21.987761278155858</c:v>
                </c:pt>
                <c:pt idx="4">
                  <c:v>7.9319454520930321</c:v>
                </c:pt>
                <c:pt idx="5">
                  <c:v>11.918621814908875</c:v>
                </c:pt>
                <c:pt idx="6">
                  <c:v>15.305488254731017</c:v>
                </c:pt>
                <c:pt idx="7">
                  <c:v>19.039617927770905</c:v>
                </c:pt>
              </c:numCache>
            </c:numRef>
          </c:val>
        </c:ser>
        <c:dLbls>
          <c:showLegendKey val="0"/>
          <c:showVal val="0"/>
          <c:showCatName val="0"/>
          <c:showSerName val="0"/>
          <c:showPercent val="0"/>
          <c:showBubbleSize val="0"/>
        </c:dLbls>
        <c:gapWidth val="150"/>
        <c:axId val="570950656"/>
        <c:axId val="570957320"/>
      </c:barChart>
      <c:catAx>
        <c:axId val="570950656"/>
        <c:scaling>
          <c:orientation val="minMax"/>
        </c:scaling>
        <c:delete val="0"/>
        <c:axPos val="b"/>
        <c:numFmt formatCode="General" sourceLinked="0"/>
        <c:majorTickMark val="out"/>
        <c:minorTickMark val="none"/>
        <c:tickLblPos val="low"/>
        <c:crossAx val="570957320"/>
        <c:crosses val="autoZero"/>
        <c:auto val="1"/>
        <c:lblAlgn val="ctr"/>
        <c:lblOffset val="100"/>
        <c:noMultiLvlLbl val="0"/>
      </c:catAx>
      <c:valAx>
        <c:axId val="570957320"/>
        <c:scaling>
          <c:orientation val="minMax"/>
        </c:scaling>
        <c:delete val="0"/>
        <c:axPos val="l"/>
        <c:majorGridlines/>
        <c:title>
          <c:tx>
            <c:rich>
              <a:bodyPr rot="0" vert="horz"/>
              <a:lstStyle/>
              <a:p>
                <a:pPr>
                  <a:defRPr/>
                </a:pPr>
                <a:r>
                  <a:rPr lang="en-US" dirty="0" smtClean="0"/>
                  <a:t>Net Jobs (000) </a:t>
                </a:r>
                <a:endParaRPr lang="en-US" dirty="0"/>
              </a:p>
            </c:rich>
          </c:tx>
          <c:layout>
            <c:manualLayout>
              <c:xMode val="edge"/>
              <c:yMode val="edge"/>
              <c:x val="9.8039215686274508E-3"/>
              <c:y val="2.0931758530180232E-4"/>
            </c:manualLayout>
          </c:layout>
          <c:overlay val="0"/>
        </c:title>
        <c:numFmt formatCode="General" sourceLinked="0"/>
        <c:majorTickMark val="out"/>
        <c:minorTickMark val="none"/>
        <c:tickLblPos val="nextTo"/>
        <c:crossAx val="570950656"/>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dLbls>
            <c:dLbl>
              <c:idx val="0"/>
              <c:layout>
                <c:manualLayout>
                  <c:x val="1.0903426791277258E-2"/>
                  <c:y val="-0.28953018372703415"/>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5576323987538941E-2"/>
                  <c:y val="-0.29999999999999993"/>
                </c:manualLayout>
              </c:layou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3.1152647975077882E-2"/>
                  <c:y val="-0.32457258227336966"/>
                </c:manualLayout>
              </c:layout>
              <c:showLegendKey val="0"/>
              <c:showVal val="1"/>
              <c:showCatName val="0"/>
              <c:showSerName val="0"/>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9.3457943925233638E-3"/>
                  <c:y val="-0.36196587926509188"/>
                </c:manualLayout>
              </c:layout>
              <c:showLegendKey val="0"/>
              <c:showVal val="1"/>
              <c:showCatName val="0"/>
              <c:showSerName val="0"/>
              <c:showPercent val="0"/>
              <c:showBubbleSize val="0"/>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numFmt formatCode="0.0%" sourceLinked="0"/>
            <c:spPr>
              <a:noFill/>
              <a:ln>
                <a:noFill/>
              </a:ln>
              <a:effectLst/>
            </c:spPr>
            <c:txPr>
              <a:bodyPr/>
              <a:lstStyle/>
              <a:p>
                <a:pPr>
                  <a:defRPr sz="1200">
                    <a:solidFill>
                      <a:srgbClr val="00B0F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numCache>
            </c:numRef>
          </c:val>
        </c:ser>
        <c:ser>
          <c:idx val="1"/>
          <c:order val="1"/>
          <c:tx>
            <c:strRef>
              <c:f>Sheet1!$C$1</c:f>
              <c:strCache>
                <c:ptCount val="1"/>
                <c:pt idx="0">
                  <c:v>Forecast</c:v>
                </c:pt>
              </c:strCache>
            </c:strRef>
          </c:tx>
          <c:spPr>
            <a:solidFill>
              <a:srgbClr val="92D050"/>
            </a:solidFill>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1.0903426791277258E-2"/>
                  <c:y val="-0.3487179487179487"/>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133956386292833E-2"/>
                  <c:y val="-0.3282051282051282"/>
                </c:manualLayout>
              </c:layout>
              <c:showLegendKey val="0"/>
              <c:showVal val="1"/>
              <c:showCatName val="0"/>
              <c:showSerName val="0"/>
              <c:showPercent val="0"/>
              <c:showBubbleSize val="0"/>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4.6728971962616819E-3"/>
                  <c:y val="-0.23226488996567737"/>
                </c:manualLayout>
              </c:layout>
              <c:showLegendKey val="0"/>
              <c:showVal val="1"/>
              <c:showCatName val="0"/>
              <c:showSerName val="0"/>
              <c:showPercent val="0"/>
              <c:showBubbleSize val="0"/>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6.2305295950155761E-3"/>
                  <c:y val="-0.1329061175045427"/>
                </c:manualLayout>
              </c:layout>
              <c:showLegendKey val="0"/>
              <c:showVal val="1"/>
              <c:showCatName val="0"/>
              <c:showSerName val="0"/>
              <c:showPercent val="0"/>
              <c:showBubbleSize val="0"/>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layout>
                <c:manualLayout>
                  <c:x val="-2.4922118380062305E-2"/>
                  <c:y val="-0.14722228952150213"/>
                </c:manualLayout>
              </c:layout>
              <c:showLegendKey val="0"/>
              <c:showVal val="1"/>
              <c:showCatName val="0"/>
              <c:showSerName val="0"/>
              <c:showPercent val="0"/>
              <c:showBubbleSize val="0"/>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layout>
                <c:manualLayout>
                  <c:x val="-2.1806976230774891E-2"/>
                  <c:y val="-0.21623924894003635"/>
                </c:manualLayout>
              </c:layout>
              <c:showLegendKey val="0"/>
              <c:showVal val="1"/>
              <c:showCatName val="0"/>
              <c:showSerName val="0"/>
              <c:showPercent val="0"/>
              <c:showBubbleSize val="0"/>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6.2305295950155761E-3"/>
                  <c:y val="-0.2440171613163738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00B05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0.02</c:v>
                </c:pt>
                <c:pt idx="12" formatCode="0.0%">
                  <c:v>1.9286857613176611E-2</c:v>
                </c:pt>
                <c:pt idx="13" formatCode="0.0%">
                  <c:v>1.6791258660812609E-2</c:v>
                </c:pt>
                <c:pt idx="14" formatCode="0.0%">
                  <c:v>1.3930990432659942E-2</c:v>
                </c:pt>
                <c:pt idx="15" formatCode="0.0%">
                  <c:v>1.1350295996747509E-2</c:v>
                </c:pt>
                <c:pt idx="16" formatCode="0.0%">
                  <c:v>9.2297641221141327E-3</c:v>
                </c:pt>
                <c:pt idx="17" formatCode="0.0%">
                  <c:v>7.8009586550386312E-3</c:v>
                </c:pt>
                <c:pt idx="18" formatCode="0.0%">
                  <c:v>7.2270205922975519E-3</c:v>
                </c:pt>
                <c:pt idx="19" formatCode="0.0%">
                  <c:v>7.1552303156667439E-3</c:v>
                </c:pt>
                <c:pt idx="20" formatCode="0.0%">
                  <c:v>7.4480222060612682E-3</c:v>
                </c:pt>
                <c:pt idx="21" formatCode="0.0%">
                  <c:v>8.0505290342651921E-3</c:v>
                </c:pt>
                <c:pt idx="22" formatCode="0.0%">
                  <c:v>8.5591559394118666E-3</c:v>
                </c:pt>
                <c:pt idx="23" formatCode="0.0%">
                  <c:v>8.9059158190755855E-3</c:v>
                </c:pt>
                <c:pt idx="24" formatCode="0.0%">
                  <c:v>9.3058657333464998E-3</c:v>
                </c:pt>
                <c:pt idx="25" formatCode="0.0%">
                  <c:v>9.6767757077721971E-3</c:v>
                </c:pt>
                <c:pt idx="26" formatCode="0.0%">
                  <c:v>1.0202006321398846E-2</c:v>
                </c:pt>
                <c:pt idx="27" formatCode="0.0%">
                  <c:v>1.0920719158308691E-2</c:v>
                </c:pt>
                <c:pt idx="28" formatCode="0.0%">
                  <c:v>1.1599289386507023E-2</c:v>
                </c:pt>
                <c:pt idx="29" formatCode="0.0%">
                  <c:v>1.228134488385531E-2</c:v>
                </c:pt>
                <c:pt idx="30" formatCode="0.0%">
                  <c:v>1.2862422096357136E-2</c:v>
                </c:pt>
                <c:pt idx="31" formatCode="0.0%">
                  <c:v>1.3299466153899375E-2</c:v>
                </c:pt>
              </c:numCache>
            </c:numRef>
          </c:val>
        </c:ser>
        <c:dLbls>
          <c:showLegendKey val="0"/>
          <c:showVal val="0"/>
          <c:showCatName val="0"/>
          <c:showSerName val="0"/>
          <c:showPercent val="0"/>
          <c:showBubbleSize val="0"/>
        </c:dLbls>
        <c:axId val="561390696"/>
        <c:axId val="561391088"/>
      </c:areaChart>
      <c:lineChart>
        <c:grouping val="standard"/>
        <c:varyColors val="0"/>
        <c:ser>
          <c:idx val="2"/>
          <c:order val="2"/>
          <c:tx>
            <c:strRef>
              <c:f>Sheet1!$D$1</c:f>
              <c:strCache>
                <c:ptCount val="1"/>
                <c:pt idx="0">
                  <c:v>Consensus</c:v>
                </c:pt>
              </c:strCache>
            </c:strRef>
          </c:tx>
          <c:spPr>
            <a:ln w="44450">
              <a:solidFill>
                <a:srgbClr val="0070C0"/>
              </a:solidFill>
              <a:prstDash val="dash"/>
            </a:ln>
          </c:spPr>
          <c:marker>
            <c:symbol val="none"/>
          </c:marker>
          <c:dPt>
            <c:idx val="2"/>
            <c:bubble3D val="0"/>
            <c:spPr>
              <a:ln w="44450">
                <a:solidFill>
                  <a:srgbClr val="0070C0">
                    <a:alpha val="0"/>
                  </a:srgbClr>
                </a:solidFill>
                <a:prstDash val="dash"/>
              </a:ln>
            </c:spPr>
          </c:dPt>
          <c:dPt>
            <c:idx val="3"/>
            <c:bubble3D val="0"/>
            <c:spPr>
              <a:ln w="44450">
                <a:solidFill>
                  <a:srgbClr val="0070C0">
                    <a:alpha val="0"/>
                  </a:srgbClr>
                </a:solidFill>
                <a:prstDash val="dash"/>
              </a:ln>
            </c:spPr>
          </c:dPt>
          <c:dPt>
            <c:idx val="4"/>
            <c:bubble3D val="0"/>
            <c:spPr>
              <a:ln w="44450">
                <a:solidFill>
                  <a:srgbClr val="0070C0">
                    <a:alpha val="0"/>
                  </a:srgbClr>
                </a:solidFill>
                <a:prstDash val="dash"/>
              </a:ln>
            </c:spPr>
          </c:dPt>
          <c:dPt>
            <c:idx val="5"/>
            <c:bubble3D val="0"/>
            <c:spPr>
              <a:ln w="44450">
                <a:solidFill>
                  <a:srgbClr val="0070C0">
                    <a:alpha val="0"/>
                  </a:srgbClr>
                </a:solidFill>
                <a:prstDash val="dash"/>
              </a:ln>
            </c:spPr>
          </c:dPt>
          <c:dPt>
            <c:idx val="6"/>
            <c:bubble3D val="0"/>
            <c:spPr>
              <a:ln w="44450">
                <a:solidFill>
                  <a:srgbClr val="0070C0">
                    <a:alpha val="0"/>
                  </a:srgbClr>
                </a:solidFill>
                <a:prstDash val="dash"/>
              </a:ln>
            </c:spPr>
          </c:dPt>
          <c:dPt>
            <c:idx val="7"/>
            <c:bubble3D val="0"/>
            <c:spPr>
              <a:ln w="44450">
                <a:solidFill>
                  <a:srgbClr val="0070C0">
                    <a:alpha val="0"/>
                  </a:srgbClr>
                </a:solidFill>
                <a:prstDash val="dash"/>
              </a:ln>
            </c:spPr>
          </c:dPt>
          <c:dPt>
            <c:idx val="8"/>
            <c:bubble3D val="0"/>
            <c:spPr>
              <a:ln w="44450">
                <a:solidFill>
                  <a:srgbClr val="0070C0">
                    <a:alpha val="0"/>
                  </a:srgbClr>
                </a:solidFill>
                <a:prstDash val="dash"/>
              </a:ln>
            </c:spPr>
          </c:dPt>
          <c:dPt>
            <c:idx val="10"/>
            <c:bubble3D val="0"/>
            <c:spPr>
              <a:ln w="44450">
                <a:solidFill>
                  <a:srgbClr val="0070C0">
                    <a:alpha val="0"/>
                  </a:srgbClr>
                </a:solidFill>
                <a:prstDash val="dash"/>
              </a:ln>
            </c:spPr>
          </c:dPt>
          <c:dPt>
            <c:idx val="11"/>
            <c:bubble3D val="0"/>
            <c:spPr>
              <a:ln w="44450">
                <a:solidFill>
                  <a:srgbClr val="0070C0">
                    <a:alpha val="0"/>
                  </a:srgbClr>
                </a:solidFill>
                <a:prstDash val="dash"/>
              </a:ln>
            </c:spPr>
          </c:dPt>
          <c:val>
            <c:numRef>
              <c:f>Sheet1!$D$2:$D$33</c:f>
              <c:numCache>
                <c:formatCode>0.0%</c:formatCode>
                <c:ptCount val="32"/>
                <c:pt idx="0">
                  <c:v>1.5708472572688592E-2</c:v>
                </c:pt>
                <c:pt idx="1">
                  <c:v>1.6604301347239669E-2</c:v>
                </c:pt>
                <c:pt idx="2">
                  <c:v>1.7754390149369526E-2</c:v>
                </c:pt>
                <c:pt idx="3">
                  <c:v>1.7839311256848234E-2</c:v>
                </c:pt>
                <c:pt idx="4">
                  <c:v>1.6873072714612469E-2</c:v>
                </c:pt>
                <c:pt idx="5">
                  <c:v>1.8101545253863094E-2</c:v>
                </c:pt>
                <c:pt idx="6">
                  <c:v>1.9636850096914849E-2</c:v>
                </c:pt>
                <c:pt idx="7">
                  <c:v>2.08989186557198E-2</c:v>
                </c:pt>
                <c:pt idx="8">
                  <c:v>2.2127389002335462E-2</c:v>
                </c:pt>
                <c:pt idx="9">
                  <c:v>2.1203394459804681E-2</c:v>
                </c:pt>
                <c:pt idx="10">
                  <c:v>2.0553914221824288E-2</c:v>
                </c:pt>
                <c:pt idx="11">
                  <c:v>1.9840670186341169E-2</c:v>
                </c:pt>
                <c:pt idx="12">
                  <c:v>1.9286857613176611E-2</c:v>
                </c:pt>
                <c:pt idx="13">
                  <c:v>1.7610459209454324E-2</c:v>
                </c:pt>
                <c:pt idx="14">
                  <c:v>1.606406883612024E-2</c:v>
                </c:pt>
                <c:pt idx="15">
                  <c:v>1.6E-2</c:v>
                </c:pt>
                <c:pt idx="16">
                  <c:v>1.4999999999999999E-2</c:v>
                </c:pt>
                <c:pt idx="17">
                  <c:v>1.4E-2</c:v>
                </c:pt>
                <c:pt idx="18">
                  <c:v>1.4E-2</c:v>
                </c:pt>
                <c:pt idx="19">
                  <c:v>1.35E-2</c:v>
                </c:pt>
                <c:pt idx="20">
                  <c:v>1.2999999999999999E-2</c:v>
                </c:pt>
                <c:pt idx="21">
                  <c:v>1.2500000000000001E-2</c:v>
                </c:pt>
                <c:pt idx="22">
                  <c:v>1.2E-2</c:v>
                </c:pt>
                <c:pt idx="23">
                  <c:v>1.0999999999999999E-2</c:v>
                </c:pt>
                <c:pt idx="24">
                  <c:v>0.01</c:v>
                </c:pt>
                <c:pt idx="25">
                  <c:v>0.01</c:v>
                </c:pt>
                <c:pt idx="26">
                  <c:v>1.0398624679027722E-2</c:v>
                </c:pt>
                <c:pt idx="27">
                  <c:v>1.0999999999999999E-2</c:v>
                </c:pt>
                <c:pt idx="28">
                  <c:v>1.1854126418425296E-2</c:v>
                </c:pt>
                <c:pt idx="29">
                  <c:v>1.2500000000000001E-2</c:v>
                </c:pt>
                <c:pt idx="30">
                  <c:v>1.2537508726997821E-2</c:v>
                </c:pt>
                <c:pt idx="31">
                  <c:v>1.2933468304293661E-2</c:v>
                </c:pt>
              </c:numCache>
            </c:numRef>
          </c:val>
          <c:smooth val="0"/>
        </c:ser>
        <c:dLbls>
          <c:showLegendKey val="0"/>
          <c:showVal val="0"/>
          <c:showCatName val="0"/>
          <c:showSerName val="0"/>
          <c:showPercent val="0"/>
          <c:showBubbleSize val="0"/>
        </c:dLbls>
        <c:marker val="1"/>
        <c:smooth val="0"/>
        <c:axId val="561390696"/>
        <c:axId val="561391088"/>
      </c:lineChart>
      <c:catAx>
        <c:axId val="561390696"/>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61391088"/>
        <c:crosses val="autoZero"/>
        <c:auto val="1"/>
        <c:lblAlgn val="ctr"/>
        <c:lblOffset val="100"/>
        <c:tickLblSkip val="4"/>
        <c:noMultiLvlLbl val="0"/>
      </c:catAx>
      <c:valAx>
        <c:axId val="561391088"/>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561390696"/>
        <c:crosses val="autoZero"/>
        <c:crossBetween val="between"/>
      </c:valAx>
    </c:plotArea>
    <c:legend>
      <c:legendPos val="r"/>
      <c:layout>
        <c:manualLayout>
          <c:xMode val="edge"/>
          <c:yMode val="edge"/>
          <c:x val="0.73840679961733757"/>
          <c:y val="0.10640258429234807"/>
          <c:w val="0.17192373733657124"/>
          <c:h val="0.2106456692913385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clustered"/>
        <c:varyColors val="0"/>
        <c:ser>
          <c:idx val="0"/>
          <c:order val="0"/>
          <c:tx>
            <c:strRef>
              <c:f>Sheet1!$A$3</c:f>
              <c:strCache>
                <c:ptCount val="1"/>
                <c:pt idx="0">
                  <c:v>Michigan</c:v>
                </c:pt>
              </c:strCache>
            </c:strRef>
          </c:tx>
          <c:spPr>
            <a:pattFill prst="wdDnDiag">
              <a:fgClr>
                <a:srgbClr val="0B055B"/>
              </a:fgClr>
              <a:bgClr>
                <a:srgbClr val="FFFF00"/>
              </a:bgClr>
            </a:pattFill>
          </c:spPr>
          <c:invertIfNegative val="0"/>
          <c:dPt>
            <c:idx val="0"/>
            <c:invertIfNegative val="0"/>
            <c:bubble3D val="0"/>
            <c:spPr>
              <a:solidFill>
                <a:srgbClr val="0B055B"/>
              </a:solidFill>
            </c:spPr>
          </c:dPt>
          <c:dPt>
            <c:idx val="1"/>
            <c:invertIfNegative val="0"/>
            <c:bubble3D val="0"/>
            <c:spPr>
              <a:solidFill>
                <a:srgbClr val="0B055B"/>
              </a:solidFill>
            </c:spPr>
          </c:dPt>
          <c:dPt>
            <c:idx val="2"/>
            <c:invertIfNegative val="0"/>
            <c:bubble3D val="0"/>
            <c:spPr>
              <a:solidFill>
                <a:srgbClr val="0B055B"/>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2013</c:v>
                </c:pt>
                <c:pt idx="1">
                  <c:v>2014</c:v>
                </c:pt>
                <c:pt idx="2">
                  <c:v>2015</c:v>
                </c:pt>
                <c:pt idx="3">
                  <c:v>2016</c:v>
                </c:pt>
                <c:pt idx="4">
                  <c:v>2017</c:v>
                </c:pt>
                <c:pt idx="5">
                  <c:v>2018</c:v>
                </c:pt>
                <c:pt idx="6">
                  <c:v>2019</c:v>
                </c:pt>
                <c:pt idx="7">
                  <c:v>2020</c:v>
                </c:pt>
              </c:strCache>
            </c:strRef>
          </c:cat>
          <c:val>
            <c:numRef>
              <c:f>Sheet1!$B$3:$I$3</c:f>
              <c:numCache>
                <c:formatCode>_(* #,##0.0_);_(* \(#,##0.0\);_(* "-"??_);_(@_)</c:formatCode>
                <c:ptCount val="8"/>
                <c:pt idx="0">
                  <c:v>76</c:v>
                </c:pt>
                <c:pt idx="1">
                  <c:v>72.300000000000182</c:v>
                </c:pt>
                <c:pt idx="2">
                  <c:v>61.699999999999818</c:v>
                </c:pt>
                <c:pt idx="3">
                  <c:v>54.076708599511221</c:v>
                </c:pt>
                <c:pt idx="4">
                  <c:v>16.652651322667225</c:v>
                </c:pt>
                <c:pt idx="5">
                  <c:v>33.929651242156069</c:v>
                </c:pt>
                <c:pt idx="6">
                  <c:v>45.2155838093895</c:v>
                </c:pt>
                <c:pt idx="7">
                  <c:v>60.5907087473297</c:v>
                </c:pt>
              </c:numCache>
            </c:numRef>
          </c:val>
        </c:ser>
        <c:dLbls>
          <c:showLegendKey val="0"/>
          <c:showVal val="0"/>
          <c:showCatName val="0"/>
          <c:showSerName val="0"/>
          <c:showPercent val="0"/>
          <c:showBubbleSize val="0"/>
        </c:dLbls>
        <c:gapWidth val="150"/>
        <c:axId val="570952616"/>
        <c:axId val="570951048"/>
      </c:barChart>
      <c:catAx>
        <c:axId val="570952616"/>
        <c:scaling>
          <c:orientation val="minMax"/>
        </c:scaling>
        <c:delete val="0"/>
        <c:axPos val="b"/>
        <c:numFmt formatCode="General" sourceLinked="0"/>
        <c:majorTickMark val="out"/>
        <c:minorTickMark val="none"/>
        <c:tickLblPos val="low"/>
        <c:crossAx val="570951048"/>
        <c:crosses val="autoZero"/>
        <c:auto val="1"/>
        <c:lblAlgn val="ctr"/>
        <c:lblOffset val="100"/>
        <c:noMultiLvlLbl val="0"/>
      </c:catAx>
      <c:valAx>
        <c:axId val="570951048"/>
        <c:scaling>
          <c:orientation val="minMax"/>
        </c:scaling>
        <c:delete val="0"/>
        <c:axPos val="l"/>
        <c:majorGridlines/>
        <c:title>
          <c:tx>
            <c:rich>
              <a:bodyPr rot="0" vert="horz"/>
              <a:lstStyle/>
              <a:p>
                <a:pPr>
                  <a:defRPr/>
                </a:pPr>
                <a:r>
                  <a:rPr lang="en-US" dirty="0" smtClean="0"/>
                  <a:t>Net Jobs (000) </a:t>
                </a:r>
                <a:endParaRPr lang="en-US" dirty="0"/>
              </a:p>
            </c:rich>
          </c:tx>
          <c:layout>
            <c:manualLayout>
              <c:xMode val="edge"/>
              <c:yMode val="edge"/>
              <c:x val="9.8039215686274508E-3"/>
              <c:y val="2.0931758530180232E-4"/>
            </c:manualLayout>
          </c:layout>
          <c:overlay val="0"/>
        </c:title>
        <c:numFmt formatCode="General" sourceLinked="0"/>
        <c:majorTickMark val="out"/>
        <c:minorTickMark val="none"/>
        <c:tickLblPos val="nextTo"/>
        <c:crossAx val="570952616"/>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clustered"/>
        <c:varyColors val="0"/>
        <c:ser>
          <c:idx val="0"/>
          <c:order val="0"/>
          <c:tx>
            <c:strRef>
              <c:f>Sheet1!$A$4</c:f>
              <c:strCache>
                <c:ptCount val="1"/>
                <c:pt idx="0">
                  <c:v>Ohio</c:v>
                </c:pt>
              </c:strCache>
            </c:strRef>
          </c:tx>
          <c:spPr>
            <a:pattFill prst="wdDnDiag">
              <a:fgClr>
                <a:srgbClr val="590036"/>
              </a:fgClr>
              <a:bgClr>
                <a:schemeClr val="accent6">
                  <a:lumMod val="60000"/>
                  <a:lumOff val="40000"/>
                </a:schemeClr>
              </a:bgClr>
            </a:pattFill>
          </c:spPr>
          <c:invertIfNegative val="0"/>
          <c:dPt>
            <c:idx val="0"/>
            <c:invertIfNegative val="0"/>
            <c:bubble3D val="0"/>
            <c:spPr>
              <a:solidFill>
                <a:srgbClr val="590036"/>
              </a:solidFill>
            </c:spPr>
          </c:dPt>
          <c:dPt>
            <c:idx val="1"/>
            <c:invertIfNegative val="0"/>
            <c:bubble3D val="0"/>
            <c:spPr>
              <a:solidFill>
                <a:srgbClr val="590036"/>
              </a:solidFill>
            </c:spPr>
          </c:dPt>
          <c:dPt>
            <c:idx val="2"/>
            <c:invertIfNegative val="0"/>
            <c:bubble3D val="0"/>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2013</c:v>
                </c:pt>
                <c:pt idx="1">
                  <c:v>2014</c:v>
                </c:pt>
                <c:pt idx="2">
                  <c:v>2015</c:v>
                </c:pt>
                <c:pt idx="3">
                  <c:v>2016</c:v>
                </c:pt>
                <c:pt idx="4">
                  <c:v>2017</c:v>
                </c:pt>
                <c:pt idx="5">
                  <c:v>2018</c:v>
                </c:pt>
                <c:pt idx="6">
                  <c:v>2019</c:v>
                </c:pt>
                <c:pt idx="7">
                  <c:v>2020</c:v>
                </c:pt>
              </c:strCache>
            </c:strRef>
          </c:cat>
          <c:val>
            <c:numRef>
              <c:f>Sheet1!$B$4:$I$4</c:f>
              <c:numCache>
                <c:formatCode>_(* #,##0.0_);_(* \(#,##0.0\);_(* "-"??_);_(@_)</c:formatCode>
                <c:ptCount val="8"/>
                <c:pt idx="0">
                  <c:v>65</c:v>
                </c:pt>
                <c:pt idx="1">
                  <c:v>77.199999999999818</c:v>
                </c:pt>
                <c:pt idx="2">
                  <c:v>77.199999999999818</c:v>
                </c:pt>
                <c:pt idx="3">
                  <c:v>57.401582072966448</c:v>
                </c:pt>
                <c:pt idx="4">
                  <c:v>16.023211934221763</c:v>
                </c:pt>
                <c:pt idx="5">
                  <c:v>29.467538201413845</c:v>
                </c:pt>
                <c:pt idx="6">
                  <c:v>45.565037421174566</c:v>
                </c:pt>
                <c:pt idx="7">
                  <c:v>59.010917060882093</c:v>
                </c:pt>
              </c:numCache>
            </c:numRef>
          </c:val>
        </c:ser>
        <c:dLbls>
          <c:showLegendKey val="0"/>
          <c:showVal val="0"/>
          <c:showCatName val="0"/>
          <c:showSerName val="0"/>
          <c:showPercent val="0"/>
          <c:showBubbleSize val="0"/>
        </c:dLbls>
        <c:gapWidth val="150"/>
        <c:axId val="570954576"/>
        <c:axId val="570957712"/>
      </c:barChart>
      <c:catAx>
        <c:axId val="570954576"/>
        <c:scaling>
          <c:orientation val="minMax"/>
        </c:scaling>
        <c:delete val="0"/>
        <c:axPos val="b"/>
        <c:numFmt formatCode="General" sourceLinked="0"/>
        <c:majorTickMark val="out"/>
        <c:minorTickMark val="none"/>
        <c:tickLblPos val="low"/>
        <c:crossAx val="570957712"/>
        <c:crosses val="autoZero"/>
        <c:auto val="1"/>
        <c:lblAlgn val="ctr"/>
        <c:lblOffset val="100"/>
        <c:noMultiLvlLbl val="0"/>
      </c:catAx>
      <c:valAx>
        <c:axId val="570957712"/>
        <c:scaling>
          <c:orientation val="minMax"/>
        </c:scaling>
        <c:delete val="0"/>
        <c:axPos val="l"/>
        <c:majorGridlines/>
        <c:title>
          <c:tx>
            <c:rich>
              <a:bodyPr rot="0" vert="horz"/>
              <a:lstStyle/>
              <a:p>
                <a:pPr>
                  <a:defRPr/>
                </a:pPr>
                <a:r>
                  <a:rPr lang="en-US" dirty="0" smtClean="0"/>
                  <a:t>Net Jobs (000) </a:t>
                </a:r>
                <a:endParaRPr lang="en-US" dirty="0"/>
              </a:p>
            </c:rich>
          </c:tx>
          <c:layout>
            <c:manualLayout>
              <c:xMode val="edge"/>
              <c:yMode val="edge"/>
              <c:x val="9.8039215686274508E-3"/>
              <c:y val="2.0931758530180232E-4"/>
            </c:manualLayout>
          </c:layout>
          <c:overlay val="0"/>
        </c:title>
        <c:numFmt formatCode="General" sourceLinked="0"/>
        <c:majorTickMark val="out"/>
        <c:minorTickMark val="none"/>
        <c:tickLblPos val="nextTo"/>
        <c:crossAx val="570954576"/>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clustered"/>
        <c:varyColors val="0"/>
        <c:ser>
          <c:idx val="0"/>
          <c:order val="0"/>
          <c:tx>
            <c:strRef>
              <c:f>Sheet1!$A$5</c:f>
              <c:strCache>
                <c:ptCount val="1"/>
                <c:pt idx="0">
                  <c:v>Indiana</c:v>
                </c:pt>
              </c:strCache>
            </c:strRef>
          </c:tx>
          <c:spPr>
            <a:pattFill prst="wdDnDiag">
              <a:fgClr>
                <a:srgbClr val="C00000"/>
              </a:fgClr>
              <a:bgClr>
                <a:schemeClr val="bg1"/>
              </a:bgClr>
            </a:pattFill>
          </c:spPr>
          <c:invertIfNegative val="0"/>
          <c:dPt>
            <c:idx val="0"/>
            <c:invertIfNegative val="0"/>
            <c:bubble3D val="0"/>
            <c:spPr>
              <a:solidFill>
                <a:srgbClr val="C00000"/>
              </a:solidFill>
            </c:spPr>
          </c:dPt>
          <c:dPt>
            <c:idx val="1"/>
            <c:invertIfNegative val="0"/>
            <c:bubble3D val="0"/>
            <c:spPr>
              <a:solidFill>
                <a:srgbClr val="C00000"/>
              </a:solidFill>
            </c:spPr>
          </c:dPt>
          <c:dPt>
            <c:idx val="2"/>
            <c:invertIfNegative val="0"/>
            <c:bubble3D val="0"/>
            <c:spPr>
              <a:solidFill>
                <a:srgbClr val="C00000"/>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2013</c:v>
                </c:pt>
                <c:pt idx="1">
                  <c:v>2014</c:v>
                </c:pt>
                <c:pt idx="2">
                  <c:v>2015</c:v>
                </c:pt>
                <c:pt idx="3">
                  <c:v>2016</c:v>
                </c:pt>
                <c:pt idx="4">
                  <c:v>2017</c:v>
                </c:pt>
                <c:pt idx="5">
                  <c:v>2018</c:v>
                </c:pt>
                <c:pt idx="6">
                  <c:v>2019</c:v>
                </c:pt>
                <c:pt idx="7">
                  <c:v>2020</c:v>
                </c:pt>
              </c:strCache>
            </c:strRef>
          </c:cat>
          <c:val>
            <c:numRef>
              <c:f>Sheet1!$B$5:$I$5</c:f>
              <c:numCache>
                <c:formatCode>_(* #,##0.0_);_(* \(#,##0.0\);_(* "-"??_);_(@_)</c:formatCode>
                <c:ptCount val="8"/>
                <c:pt idx="0">
                  <c:v>35.900000000000091</c:v>
                </c:pt>
                <c:pt idx="1">
                  <c:v>42.5</c:v>
                </c:pt>
                <c:pt idx="2">
                  <c:v>54.300000000000182</c:v>
                </c:pt>
                <c:pt idx="3">
                  <c:v>27.558088876178772</c:v>
                </c:pt>
                <c:pt idx="4">
                  <c:v>4.0025400344716218</c:v>
                </c:pt>
                <c:pt idx="5">
                  <c:v>13.541192043340288</c:v>
                </c:pt>
                <c:pt idx="6">
                  <c:v>19.355066247413561</c:v>
                </c:pt>
                <c:pt idx="7">
                  <c:v>26.956266312973185</c:v>
                </c:pt>
              </c:numCache>
            </c:numRef>
          </c:val>
        </c:ser>
        <c:dLbls>
          <c:showLegendKey val="0"/>
          <c:showVal val="0"/>
          <c:showCatName val="0"/>
          <c:showSerName val="0"/>
          <c:showPercent val="0"/>
          <c:showBubbleSize val="0"/>
        </c:dLbls>
        <c:gapWidth val="150"/>
        <c:axId val="570951832"/>
        <c:axId val="570952224"/>
      </c:barChart>
      <c:catAx>
        <c:axId val="570951832"/>
        <c:scaling>
          <c:orientation val="minMax"/>
        </c:scaling>
        <c:delete val="0"/>
        <c:axPos val="b"/>
        <c:numFmt formatCode="General" sourceLinked="0"/>
        <c:majorTickMark val="out"/>
        <c:minorTickMark val="none"/>
        <c:tickLblPos val="low"/>
        <c:crossAx val="570952224"/>
        <c:crosses val="autoZero"/>
        <c:auto val="1"/>
        <c:lblAlgn val="ctr"/>
        <c:lblOffset val="100"/>
        <c:noMultiLvlLbl val="0"/>
      </c:catAx>
      <c:valAx>
        <c:axId val="570952224"/>
        <c:scaling>
          <c:orientation val="minMax"/>
        </c:scaling>
        <c:delete val="0"/>
        <c:axPos val="l"/>
        <c:majorGridlines/>
        <c:title>
          <c:tx>
            <c:rich>
              <a:bodyPr rot="0" vert="horz"/>
              <a:lstStyle/>
              <a:p>
                <a:pPr>
                  <a:defRPr/>
                </a:pPr>
                <a:r>
                  <a:rPr lang="en-US" dirty="0" smtClean="0"/>
                  <a:t>Net Jobs (000) </a:t>
                </a:r>
                <a:endParaRPr lang="en-US" dirty="0"/>
              </a:p>
            </c:rich>
          </c:tx>
          <c:layout>
            <c:manualLayout>
              <c:xMode val="edge"/>
              <c:yMode val="edge"/>
              <c:x val="9.8039215686274508E-3"/>
              <c:y val="2.0931758530180232E-4"/>
            </c:manualLayout>
          </c:layout>
          <c:overlay val="0"/>
        </c:title>
        <c:numFmt formatCode="General" sourceLinked="0"/>
        <c:majorTickMark val="out"/>
        <c:minorTickMark val="none"/>
        <c:tickLblPos val="nextTo"/>
        <c:crossAx val="570951832"/>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clustered"/>
        <c:varyColors val="0"/>
        <c:ser>
          <c:idx val="0"/>
          <c:order val="0"/>
          <c:tx>
            <c:strRef>
              <c:f>Sheet1!$A$6</c:f>
              <c:strCache>
                <c:ptCount val="1"/>
                <c:pt idx="0">
                  <c:v>West Virginia</c:v>
                </c:pt>
              </c:strCache>
            </c:strRef>
          </c:tx>
          <c:spPr>
            <a:pattFill prst="wdDnDiag">
              <a:fgClr>
                <a:srgbClr val="FFC000"/>
              </a:fgClr>
              <a:bgClr>
                <a:srgbClr val="002060"/>
              </a:bgClr>
            </a:pattFill>
          </c:spPr>
          <c:invertIfNegative val="0"/>
          <c:dPt>
            <c:idx val="0"/>
            <c:invertIfNegative val="0"/>
            <c:bubble3D val="0"/>
            <c:spPr>
              <a:solidFill>
                <a:srgbClr val="002060"/>
              </a:solidFill>
            </c:spPr>
          </c:dPt>
          <c:dPt>
            <c:idx val="1"/>
            <c:invertIfNegative val="0"/>
            <c:bubble3D val="0"/>
            <c:spPr>
              <a:solidFill>
                <a:srgbClr val="002060"/>
              </a:solidFill>
            </c:spPr>
          </c:dPt>
          <c:dPt>
            <c:idx val="2"/>
            <c:invertIfNegative val="0"/>
            <c:bubble3D val="0"/>
            <c:spPr>
              <a:solidFill>
                <a:srgbClr val="002060"/>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2013</c:v>
                </c:pt>
                <c:pt idx="1">
                  <c:v>2014</c:v>
                </c:pt>
                <c:pt idx="2">
                  <c:v>2015</c:v>
                </c:pt>
                <c:pt idx="3">
                  <c:v>2016</c:v>
                </c:pt>
                <c:pt idx="4">
                  <c:v>2017</c:v>
                </c:pt>
                <c:pt idx="5">
                  <c:v>2018</c:v>
                </c:pt>
                <c:pt idx="6">
                  <c:v>2019</c:v>
                </c:pt>
                <c:pt idx="7">
                  <c:v>2020</c:v>
                </c:pt>
              </c:strCache>
            </c:strRef>
          </c:cat>
          <c:val>
            <c:numRef>
              <c:f>Sheet1!$B$6:$I$6</c:f>
              <c:numCache>
                <c:formatCode>_(* #,##0.0_);_(* \(#,##0.0\);_(* "-"??_);_(@_)</c:formatCode>
                <c:ptCount val="8"/>
                <c:pt idx="0">
                  <c:v>-1.3999999999999773</c:v>
                </c:pt>
                <c:pt idx="1">
                  <c:v>-2.5</c:v>
                </c:pt>
                <c:pt idx="2">
                  <c:v>-5.1000000000000227</c:v>
                </c:pt>
                <c:pt idx="3">
                  <c:v>-7.0467995789723545</c:v>
                </c:pt>
                <c:pt idx="4">
                  <c:v>-8.9542410535539148</c:v>
                </c:pt>
                <c:pt idx="5">
                  <c:v>-3.6026159865182308</c:v>
                </c:pt>
                <c:pt idx="6">
                  <c:v>-4.8551468819379124</c:v>
                </c:pt>
                <c:pt idx="7">
                  <c:v>-3.5055199781015745</c:v>
                </c:pt>
              </c:numCache>
            </c:numRef>
          </c:val>
        </c:ser>
        <c:dLbls>
          <c:showLegendKey val="0"/>
          <c:showVal val="0"/>
          <c:showCatName val="0"/>
          <c:showSerName val="0"/>
          <c:showPercent val="0"/>
          <c:showBubbleSize val="0"/>
        </c:dLbls>
        <c:gapWidth val="150"/>
        <c:axId val="570958104"/>
        <c:axId val="570956144"/>
      </c:barChart>
      <c:catAx>
        <c:axId val="570958104"/>
        <c:scaling>
          <c:orientation val="minMax"/>
        </c:scaling>
        <c:delete val="0"/>
        <c:axPos val="b"/>
        <c:numFmt formatCode="General" sourceLinked="0"/>
        <c:majorTickMark val="out"/>
        <c:minorTickMark val="none"/>
        <c:tickLblPos val="low"/>
        <c:crossAx val="570956144"/>
        <c:crosses val="autoZero"/>
        <c:auto val="1"/>
        <c:lblAlgn val="ctr"/>
        <c:lblOffset val="100"/>
        <c:noMultiLvlLbl val="0"/>
      </c:catAx>
      <c:valAx>
        <c:axId val="570956144"/>
        <c:scaling>
          <c:orientation val="minMax"/>
        </c:scaling>
        <c:delete val="0"/>
        <c:axPos val="l"/>
        <c:majorGridlines/>
        <c:title>
          <c:tx>
            <c:rich>
              <a:bodyPr rot="0" vert="horz"/>
              <a:lstStyle/>
              <a:p>
                <a:pPr>
                  <a:defRPr/>
                </a:pPr>
                <a:r>
                  <a:rPr lang="en-US" dirty="0" smtClean="0"/>
                  <a:t>Net Jobs (000) </a:t>
                </a:r>
                <a:endParaRPr lang="en-US" dirty="0"/>
              </a:p>
            </c:rich>
          </c:tx>
          <c:layout>
            <c:manualLayout>
              <c:xMode val="edge"/>
              <c:yMode val="edge"/>
              <c:x val="9.8039215686274508E-3"/>
              <c:y val="2.0931758530180232E-4"/>
            </c:manualLayout>
          </c:layout>
          <c:overlay val="0"/>
        </c:title>
        <c:numFmt formatCode="General" sourceLinked="0"/>
        <c:majorTickMark val="out"/>
        <c:minorTickMark val="none"/>
        <c:tickLblPos val="nextTo"/>
        <c:crossAx val="570958104"/>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6780803775674"/>
          <c:y val="0.10773840769903761"/>
          <c:w val="0.82555130150015654"/>
          <c:h val="0.7678378270897956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2.2995569067563615E-2</c:v>
                </c:pt>
                <c:pt idx="1">
                  <c:v>4.3169203804083178E-2</c:v>
                </c:pt>
                <c:pt idx="2">
                  <c:v>4.6946100108953281E-2</c:v>
                </c:pt>
                <c:pt idx="3">
                  <c:v>4.8501414359723993E-2</c:v>
                </c:pt>
                <c:pt idx="4">
                  <c:v>5.2703129939930538E-2</c:v>
                </c:pt>
                <c:pt idx="5">
                  <c:v>5.7998070879616614E-2</c:v>
                </c:pt>
                <c:pt idx="6">
                  <c:v>5.6931223409139697E-2</c:v>
                </c:pt>
                <c:pt idx="7">
                  <c:v>5.6079299160326279E-2</c:v>
                </c:pt>
                <c:pt idx="8">
                  <c:v>5.5680691954230088E-2</c:v>
                </c:pt>
                <c:pt idx="9">
                  <c:v>5.417169073317063E-2</c:v>
                </c:pt>
                <c:pt idx="10">
                  <c:v>5.5515334047667286E-2</c:v>
                </c:pt>
                <c:pt idx="11">
                  <c:v>5.379029248830336E-2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5.379029248830336E-2</c:v>
                </c:pt>
                <c:pt idx="12" formatCode="0.0%">
                  <c:v>5.5905252759243018E-2</c:v>
                </c:pt>
                <c:pt idx="13" formatCode="0.0%">
                  <c:v>6.2408203403840921E-2</c:v>
                </c:pt>
                <c:pt idx="14" formatCode="0.0%">
                  <c:v>6.5015846983363865E-2</c:v>
                </c:pt>
                <c:pt idx="15" formatCode="0.0%">
                  <c:v>6.5430319670959511E-2</c:v>
                </c:pt>
                <c:pt idx="16" formatCode="0.0%">
                  <c:v>6.4752505820784415E-2</c:v>
                </c:pt>
                <c:pt idx="17" formatCode="0.0%">
                  <c:v>6.1898880458593271E-2</c:v>
                </c:pt>
                <c:pt idx="18" formatCode="0.0%">
                  <c:v>5.8942042906585064E-2</c:v>
                </c:pt>
                <c:pt idx="19" formatCode="0.0%">
                  <c:v>5.5711352975528428E-2</c:v>
                </c:pt>
                <c:pt idx="20" formatCode="0.0%">
                  <c:v>5.0834056896096623E-2</c:v>
                </c:pt>
                <c:pt idx="21" formatCode="0.0%">
                  <c:v>4.5707446331990552E-2</c:v>
                </c:pt>
                <c:pt idx="22" formatCode="0.0%">
                  <c:v>4.1247211637251313E-2</c:v>
                </c:pt>
                <c:pt idx="23" formatCode="0.0%">
                  <c:v>3.7463523478197779E-2</c:v>
                </c:pt>
                <c:pt idx="24" formatCode="0.0%">
                  <c:v>3.4887518861817901E-2</c:v>
                </c:pt>
                <c:pt idx="25" formatCode="0.0%">
                  <c:v>3.2965498019857299E-2</c:v>
                </c:pt>
                <c:pt idx="26" formatCode="0.0%">
                  <c:v>3.1143250049308284E-2</c:v>
                </c:pt>
                <c:pt idx="27" formatCode="0.0%">
                  <c:v>2.9918734178949344E-2</c:v>
                </c:pt>
                <c:pt idx="28" formatCode="0.0%">
                  <c:v>2.9326260537986839E-2</c:v>
                </c:pt>
                <c:pt idx="29" formatCode="0.0%">
                  <c:v>2.919918776943237E-2</c:v>
                </c:pt>
                <c:pt idx="30" formatCode="0.0%">
                  <c:v>2.9674179168740857E-2</c:v>
                </c:pt>
                <c:pt idx="31" formatCode="0.0%">
                  <c:v>3.0563569934829504E-2</c:v>
                </c:pt>
              </c:numCache>
            </c:numRef>
          </c:val>
        </c:ser>
        <c:dLbls>
          <c:showLegendKey val="0"/>
          <c:showVal val="0"/>
          <c:showCatName val="0"/>
          <c:showSerName val="0"/>
          <c:showPercent val="0"/>
          <c:showBubbleSize val="0"/>
        </c:dLbls>
        <c:axId val="570954968"/>
        <c:axId val="570950264"/>
      </c:areaChart>
      <c:lineChart>
        <c:grouping val="standard"/>
        <c:varyColors val="0"/>
        <c:ser>
          <c:idx val="2"/>
          <c:order val="2"/>
          <c:tx>
            <c:strRef>
              <c:f>Sheet1!$D$1</c:f>
              <c:strCache>
                <c:ptCount val="1"/>
                <c:pt idx="0">
                  <c:v>Indiana</c:v>
                </c:pt>
              </c:strCache>
            </c:strRef>
          </c:tx>
          <c:spPr>
            <a:ln w="44450">
              <a:solidFill>
                <a:schemeClr val="tx1"/>
              </a:solidFill>
              <a:prstDash val="solid"/>
            </a:ln>
          </c:spPr>
          <c:marker>
            <c:symbol val="none"/>
          </c:marker>
          <c:dPt>
            <c:idx val="2"/>
            <c:bubble3D val="0"/>
          </c:dPt>
          <c:dPt>
            <c:idx val="3"/>
            <c:bubble3D val="0"/>
          </c:dPt>
          <c:dPt>
            <c:idx val="4"/>
            <c:bubble3D val="0"/>
          </c:dPt>
          <c:dPt>
            <c:idx val="5"/>
            <c:bubble3D val="0"/>
          </c:dPt>
          <c:dPt>
            <c:idx val="6"/>
            <c:bubble3D val="0"/>
          </c:dPt>
          <c:dPt>
            <c:idx val="7"/>
            <c:bubble3D val="0"/>
          </c:dPt>
          <c:dPt>
            <c:idx val="8"/>
            <c:bubble3D val="0"/>
          </c:dPt>
          <c:dPt>
            <c:idx val="10"/>
            <c:bubble3D val="0"/>
          </c:dPt>
          <c:dPt>
            <c:idx val="11"/>
            <c:bubble3D val="0"/>
          </c:dPt>
          <c:dPt>
            <c:idx val="12"/>
            <c:bubble3D val="0"/>
            <c:spPr>
              <a:ln w="44450">
                <a:solidFill>
                  <a:schemeClr val="tx1">
                    <a:alpha val="0"/>
                  </a:schemeClr>
                </a:solidFill>
                <a:prstDash val="solid"/>
              </a:ln>
            </c:spPr>
          </c:dPt>
          <c:val>
            <c:numRef>
              <c:f>Sheet1!$D$2:$D$14</c:f>
              <c:numCache>
                <c:formatCode>0.0%</c:formatCode>
                <c:ptCount val="13"/>
                <c:pt idx="0">
                  <c:v>1.13107119095143E-2</c:v>
                </c:pt>
                <c:pt idx="1">
                  <c:v>1.46973103505703E-2</c:v>
                </c:pt>
                <c:pt idx="2">
                  <c:v>9.7327614648632307E-3</c:v>
                </c:pt>
                <c:pt idx="3">
                  <c:v>8.5944567809852507E-3</c:v>
                </c:pt>
                <c:pt idx="4">
                  <c:v>6.62006578947371E-3</c:v>
                </c:pt>
                <c:pt idx="5">
                  <c:v>2.4127036231586602E-2</c:v>
                </c:pt>
                <c:pt idx="6">
                  <c:v>2.9652017644175601E-2</c:v>
                </c:pt>
                <c:pt idx="7">
                  <c:v>3.4411057202266802E-2</c:v>
                </c:pt>
                <c:pt idx="8">
                  <c:v>4.6648421224623197E-2</c:v>
                </c:pt>
                <c:pt idx="9">
                  <c:v>4.1468007532353003E-2</c:v>
                </c:pt>
                <c:pt idx="10">
                  <c:v>3.7088456961522999E-2</c:v>
                </c:pt>
                <c:pt idx="11">
                  <c:v>3.4212289622009402E-2</c:v>
                </c:pt>
                <c:pt idx="12">
                  <c:v>3.1529873270430733E-2</c:v>
                </c:pt>
              </c:numCache>
            </c:numRef>
          </c:val>
          <c:smooth val="1"/>
        </c:ser>
        <c:ser>
          <c:idx val="3"/>
          <c:order val="3"/>
          <c:tx>
            <c:strRef>
              <c:f>Sheet1!$E$1</c:f>
              <c:strCache>
                <c:ptCount val="1"/>
                <c:pt idx="0">
                  <c:v>IN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dPt>
            <c:idx val="12"/>
            <c:bubble3D val="0"/>
          </c:dPt>
          <c:val>
            <c:numRef>
              <c:f>Sheet1!$E$2:$E$33</c:f>
              <c:numCache>
                <c:formatCode>General</c:formatCode>
                <c:ptCount val="32"/>
                <c:pt idx="11" formatCode="0.0%">
                  <c:v>3.4212289622009402E-2</c:v>
                </c:pt>
                <c:pt idx="12" formatCode="0.0%">
                  <c:v>3.1529873270430733E-2</c:v>
                </c:pt>
                <c:pt idx="13" formatCode="0.0%">
                  <c:v>3.5106365448744584E-2</c:v>
                </c:pt>
                <c:pt idx="14" formatCode="0.0%">
                  <c:v>3.744319607212257E-2</c:v>
                </c:pt>
                <c:pt idx="15" formatCode="0.0%">
                  <c:v>3.7239507123257097E-2</c:v>
                </c:pt>
                <c:pt idx="16" formatCode="0.0%">
                  <c:v>3.7065998869950628E-2</c:v>
                </c:pt>
                <c:pt idx="17" formatCode="0.0%">
                  <c:v>3.4822911440643936E-2</c:v>
                </c:pt>
                <c:pt idx="18" formatCode="0.0%">
                  <c:v>3.2798858700797462E-2</c:v>
                </c:pt>
                <c:pt idx="19" formatCode="0.0%">
                  <c:v>3.2066408114391952E-2</c:v>
                </c:pt>
                <c:pt idx="20" formatCode="0.0%">
                  <c:v>3.0416112272752628E-2</c:v>
                </c:pt>
                <c:pt idx="21" formatCode="0.0%">
                  <c:v>2.913982666021421E-2</c:v>
                </c:pt>
                <c:pt idx="22" formatCode="0.0%">
                  <c:v>2.8469178178308362E-2</c:v>
                </c:pt>
                <c:pt idx="23" formatCode="0.0%">
                  <c:v>2.7527703107637615E-2</c:v>
                </c:pt>
                <c:pt idx="24" formatCode="0.0%">
                  <c:v>2.7215061358907285E-2</c:v>
                </c:pt>
                <c:pt idx="25" formatCode="0.0%">
                  <c:v>2.7124631107413571E-2</c:v>
                </c:pt>
                <c:pt idx="26" formatCode="0.0%">
                  <c:v>2.6669266269548735E-2</c:v>
                </c:pt>
                <c:pt idx="27" formatCode="0.0%">
                  <c:v>2.6386622253430192E-2</c:v>
                </c:pt>
                <c:pt idx="28" formatCode="0.0%">
                  <c:v>2.6157406500604226E-2</c:v>
                </c:pt>
                <c:pt idx="29" formatCode="0.0%">
                  <c:v>2.5794824972672638E-2</c:v>
                </c:pt>
                <c:pt idx="30" formatCode="0.0%">
                  <c:v>2.5753847508612211E-2</c:v>
                </c:pt>
                <c:pt idx="31" formatCode="0.0%">
                  <c:v>2.5867138013093462E-2</c:v>
                </c:pt>
              </c:numCache>
            </c:numRef>
          </c:val>
          <c:smooth val="1"/>
        </c:ser>
        <c:ser>
          <c:idx val="4"/>
          <c:order val="4"/>
          <c:tx>
            <c:strRef>
              <c:f>Sheet1!$F$1</c:f>
              <c:strCache>
                <c:ptCount val="1"/>
                <c:pt idx="0">
                  <c:v>Kentucy</c:v>
                </c:pt>
              </c:strCache>
            </c:strRef>
          </c:tx>
          <c:spPr>
            <a:ln w="44450">
              <a:solidFill>
                <a:srgbClr val="002060"/>
              </a:solidFill>
            </a:ln>
          </c:spPr>
          <c:marker>
            <c:symbol val="none"/>
          </c:marker>
          <c:val>
            <c:numRef>
              <c:f>Sheet1!$F$2:$F$13</c:f>
              <c:numCache>
                <c:formatCode>0.0%</c:formatCode>
                <c:ptCount val="12"/>
                <c:pt idx="0">
                  <c:v>8.9982425307557606E-3</c:v>
                </c:pt>
                <c:pt idx="1">
                  <c:v>1.56294101044312E-2</c:v>
                </c:pt>
                <c:pt idx="2">
                  <c:v>7.0010851682009703E-3</c:v>
                </c:pt>
                <c:pt idx="3">
                  <c:v>6.9674272774822299E-5</c:v>
                </c:pt>
                <c:pt idx="4">
                  <c:v>-4.1803107364313198E-4</c:v>
                </c:pt>
                <c:pt idx="5">
                  <c:v>1.5632056136450401E-2</c:v>
                </c:pt>
                <c:pt idx="6">
                  <c:v>2.1343900997670799E-2</c:v>
                </c:pt>
                <c:pt idx="7">
                  <c:v>3.1351238373915798E-2</c:v>
                </c:pt>
                <c:pt idx="8">
                  <c:v>4.1019028368299799E-2</c:v>
                </c:pt>
                <c:pt idx="9">
                  <c:v>3.6016007114273003E-2</c:v>
                </c:pt>
                <c:pt idx="10">
                  <c:v>3.9719546645791498E-2</c:v>
                </c:pt>
                <c:pt idx="11">
                  <c:v>4.1274023035093199E-2</c:v>
                </c:pt>
              </c:numCache>
            </c:numRef>
          </c:val>
          <c:smooth val="1"/>
        </c:ser>
        <c:ser>
          <c:idx val="5"/>
          <c:order val="5"/>
          <c:tx>
            <c:strRef>
              <c:f>Sheet1!$G$1</c:f>
              <c:strCache>
                <c:ptCount val="1"/>
                <c:pt idx="0">
                  <c:v>KY Forecast</c:v>
                </c:pt>
              </c:strCache>
            </c:strRef>
          </c:tx>
          <c:spPr>
            <a:ln w="44450">
              <a:solidFill>
                <a:srgbClr val="002060"/>
              </a:solidFill>
              <a:prstDash val="dash"/>
            </a:ln>
          </c:spPr>
          <c:marker>
            <c:symbol val="none"/>
          </c:marker>
          <c:dPt>
            <c:idx val="0"/>
            <c:bubble3D val="0"/>
            <c:spPr>
              <a:ln w="44450">
                <a:solidFill>
                  <a:srgbClr val="002060">
                    <a:alpha val="0"/>
                  </a:srgbClr>
                </a:solidFill>
                <a:prstDash val="dash"/>
              </a:ln>
            </c:spPr>
          </c:dPt>
          <c:dPt>
            <c:idx val="1"/>
            <c:bubble3D val="0"/>
            <c:spPr>
              <a:ln w="44450">
                <a:solidFill>
                  <a:srgbClr val="002060">
                    <a:alpha val="0"/>
                  </a:srgbClr>
                </a:solidFill>
                <a:prstDash val="dash"/>
              </a:ln>
            </c:spPr>
          </c:dPt>
          <c:dPt>
            <c:idx val="2"/>
            <c:bubble3D val="0"/>
            <c:spPr>
              <a:ln w="44450">
                <a:solidFill>
                  <a:srgbClr val="002060">
                    <a:alpha val="0"/>
                  </a:srgbClr>
                </a:solidFill>
                <a:prstDash val="dash"/>
              </a:ln>
            </c:spPr>
          </c:dPt>
          <c:dPt>
            <c:idx val="3"/>
            <c:bubble3D val="0"/>
            <c:spPr>
              <a:ln w="44450">
                <a:solidFill>
                  <a:srgbClr val="002060">
                    <a:alpha val="0"/>
                  </a:srgbClr>
                </a:solidFill>
                <a:prstDash val="dash"/>
              </a:ln>
            </c:spPr>
          </c:dPt>
          <c:dPt>
            <c:idx val="4"/>
            <c:bubble3D val="0"/>
            <c:spPr>
              <a:ln w="44450">
                <a:solidFill>
                  <a:srgbClr val="002060">
                    <a:alpha val="0"/>
                  </a:srgbClr>
                </a:solidFill>
                <a:prstDash val="dash"/>
              </a:ln>
            </c:spPr>
          </c:dPt>
          <c:dPt>
            <c:idx val="5"/>
            <c:bubble3D val="0"/>
            <c:spPr>
              <a:ln w="44450">
                <a:solidFill>
                  <a:srgbClr val="002060">
                    <a:alpha val="0"/>
                  </a:srgbClr>
                </a:solidFill>
                <a:prstDash val="dash"/>
              </a:ln>
            </c:spPr>
          </c:dPt>
          <c:dPt>
            <c:idx val="6"/>
            <c:bubble3D val="0"/>
            <c:spPr>
              <a:ln w="44450">
                <a:solidFill>
                  <a:srgbClr val="002060">
                    <a:alpha val="0"/>
                  </a:srgbClr>
                </a:solidFill>
                <a:prstDash val="dash"/>
              </a:ln>
            </c:spPr>
          </c:dPt>
          <c:dPt>
            <c:idx val="7"/>
            <c:bubble3D val="0"/>
            <c:spPr>
              <a:ln w="44450">
                <a:solidFill>
                  <a:srgbClr val="002060">
                    <a:alpha val="0"/>
                  </a:srgbClr>
                </a:solidFill>
                <a:prstDash val="dash"/>
              </a:ln>
            </c:spPr>
          </c:dPt>
          <c:dPt>
            <c:idx val="8"/>
            <c:bubble3D val="0"/>
            <c:spPr>
              <a:ln w="44450">
                <a:solidFill>
                  <a:srgbClr val="002060">
                    <a:alpha val="0"/>
                  </a:srgbClr>
                </a:solidFill>
                <a:prstDash val="dash"/>
              </a:ln>
            </c:spPr>
          </c:dPt>
          <c:dPt>
            <c:idx val="9"/>
            <c:bubble3D val="0"/>
            <c:spPr>
              <a:ln w="44450">
                <a:solidFill>
                  <a:srgbClr val="002060">
                    <a:alpha val="0"/>
                  </a:srgbClr>
                </a:solidFill>
                <a:prstDash val="dash"/>
              </a:ln>
            </c:spPr>
          </c:dPt>
          <c:dPt>
            <c:idx val="10"/>
            <c:bubble3D val="0"/>
            <c:spPr>
              <a:ln w="44450">
                <a:solidFill>
                  <a:srgbClr val="002060">
                    <a:alpha val="0"/>
                  </a:srgbClr>
                </a:solidFill>
                <a:prstDash val="dash"/>
              </a:ln>
            </c:spPr>
          </c:dPt>
          <c:dPt>
            <c:idx val="11"/>
            <c:bubble3D val="0"/>
            <c:spPr>
              <a:ln w="44450">
                <a:solidFill>
                  <a:srgbClr val="002060">
                    <a:alpha val="0"/>
                  </a:srgbClr>
                </a:solidFill>
                <a:prstDash val="dash"/>
              </a:ln>
            </c:spPr>
          </c:dPt>
          <c:val>
            <c:numRef>
              <c:f>Sheet1!$G$2:$G$33</c:f>
              <c:numCache>
                <c:formatCode>General</c:formatCode>
                <c:ptCount val="32"/>
                <c:pt idx="11" formatCode="0.0%">
                  <c:v>4.1274023035093199E-2</c:v>
                </c:pt>
                <c:pt idx="12" formatCode="0.0%">
                  <c:v>4.0553493290292703E-2</c:v>
                </c:pt>
                <c:pt idx="13" formatCode="0.0%">
                  <c:v>4.4372510903780443E-2</c:v>
                </c:pt>
                <c:pt idx="14" formatCode="0.0%">
                  <c:v>4.3933866230808818E-2</c:v>
                </c:pt>
                <c:pt idx="15" formatCode="0.0%">
                  <c:v>4.2269971941081237E-2</c:v>
                </c:pt>
                <c:pt idx="16" formatCode="0.0%">
                  <c:v>4.1790656925549112E-2</c:v>
                </c:pt>
                <c:pt idx="17" formatCode="0.0%">
                  <c:v>4.0120039834730857E-2</c:v>
                </c:pt>
                <c:pt idx="18" formatCode="0.0%">
                  <c:v>3.9708857736847188E-2</c:v>
                </c:pt>
                <c:pt idx="19" formatCode="0.0%">
                  <c:v>4.0102288482186443E-2</c:v>
                </c:pt>
                <c:pt idx="20" formatCode="0.0%">
                  <c:v>4.0008771915369813E-2</c:v>
                </c:pt>
                <c:pt idx="21" formatCode="0.0%">
                  <c:v>4.0178535803643313E-2</c:v>
                </c:pt>
                <c:pt idx="22" formatCode="0.0%">
                  <c:v>4.0010997398597384E-2</c:v>
                </c:pt>
                <c:pt idx="23" formatCode="0.0%">
                  <c:v>3.9447639434219292E-2</c:v>
                </c:pt>
                <c:pt idx="24" formatCode="0.0%">
                  <c:v>3.9072595517747569E-2</c:v>
                </c:pt>
                <c:pt idx="25" formatCode="0.0%">
                  <c:v>3.8683306048154488E-2</c:v>
                </c:pt>
                <c:pt idx="26" formatCode="0.0%">
                  <c:v>3.8413039330892212E-2</c:v>
                </c:pt>
                <c:pt idx="27" formatCode="0.0%">
                  <c:v>3.8390625626668951E-2</c:v>
                </c:pt>
                <c:pt idx="28" formatCode="0.0%">
                  <c:v>3.8382319564241381E-2</c:v>
                </c:pt>
                <c:pt idx="29" formatCode="0.0%">
                  <c:v>3.8436534998074083E-2</c:v>
                </c:pt>
                <c:pt idx="30" formatCode="0.0%">
                  <c:v>3.8506094432543665E-2</c:v>
                </c:pt>
                <c:pt idx="31" formatCode="0.0%">
                  <c:v>3.848527010746685E-2</c:v>
                </c:pt>
              </c:numCache>
            </c:numRef>
          </c:val>
          <c:smooth val="1"/>
        </c:ser>
        <c:ser>
          <c:idx val="6"/>
          <c:order val="6"/>
          <c:tx>
            <c:strRef>
              <c:f>Sheet1!$H$1</c:f>
              <c:strCache>
                <c:ptCount val="1"/>
                <c:pt idx="0">
                  <c:v>Michigan</c:v>
                </c:pt>
              </c:strCache>
            </c:strRef>
          </c:tx>
          <c:spPr>
            <a:ln w="44450"/>
          </c:spPr>
          <c:marker>
            <c:symbol val="none"/>
          </c:marker>
          <c:val>
            <c:numRef>
              <c:f>Sheet1!$H$2:$H$13</c:f>
              <c:numCache>
                <c:formatCode>0.0%</c:formatCode>
                <c:ptCount val="12"/>
                <c:pt idx="0">
                  <c:v>4.18047079337402E-2</c:v>
                </c:pt>
                <c:pt idx="1">
                  <c:v>6.8820593643288602E-2</c:v>
                </c:pt>
                <c:pt idx="2">
                  <c:v>7.4984977251266197E-2</c:v>
                </c:pt>
                <c:pt idx="3">
                  <c:v>7.0681404311184498E-2</c:v>
                </c:pt>
                <c:pt idx="4">
                  <c:v>6.9375287668939897E-2</c:v>
                </c:pt>
                <c:pt idx="5">
                  <c:v>7.93806832145489E-2</c:v>
                </c:pt>
                <c:pt idx="6">
                  <c:v>7.6262727091235896E-2</c:v>
                </c:pt>
                <c:pt idx="7">
                  <c:v>7.49545130923185E-2</c:v>
                </c:pt>
                <c:pt idx="8">
                  <c:v>6.64005947489925E-2</c:v>
                </c:pt>
                <c:pt idx="9">
                  <c:v>6.01851851851853E-2</c:v>
                </c:pt>
                <c:pt idx="10">
                  <c:v>6.2140604711556198E-2</c:v>
                </c:pt>
                <c:pt idx="11">
                  <c:v>5.4678588512345E-2</c:v>
                </c:pt>
              </c:numCache>
            </c:numRef>
          </c:val>
          <c:smooth val="1"/>
        </c:ser>
        <c:ser>
          <c:idx val="7"/>
          <c:order val="7"/>
          <c:tx>
            <c:strRef>
              <c:f>Sheet1!$I$1</c:f>
              <c:strCache>
                <c:ptCount val="1"/>
                <c:pt idx="0">
                  <c:v>MI Forecast</c:v>
                </c:pt>
              </c:strCache>
            </c:strRef>
          </c:tx>
          <c:spPr>
            <a:ln w="44450">
              <a:solidFill>
                <a:srgbClr val="C00000"/>
              </a:solidFill>
              <a:prstDash val="dash"/>
            </a:ln>
          </c:spPr>
          <c:marker>
            <c:symbol val="none"/>
          </c:marker>
          <c:dPt>
            <c:idx val="1"/>
            <c:bubble3D val="0"/>
            <c:spPr>
              <a:ln w="44450">
                <a:solidFill>
                  <a:srgbClr val="C00000">
                    <a:alpha val="0"/>
                  </a:srgbClr>
                </a:solidFill>
                <a:prstDash val="dash"/>
              </a:ln>
            </c:spPr>
          </c:dPt>
          <c:dPt>
            <c:idx val="2"/>
            <c:bubble3D val="0"/>
            <c:spPr>
              <a:ln w="44450">
                <a:solidFill>
                  <a:srgbClr val="C00000">
                    <a:alpha val="0"/>
                  </a:srgbClr>
                </a:solidFill>
                <a:prstDash val="dash"/>
              </a:ln>
            </c:spPr>
          </c:dPt>
          <c:dPt>
            <c:idx val="3"/>
            <c:bubble3D val="0"/>
            <c:spPr>
              <a:ln w="44450">
                <a:solidFill>
                  <a:srgbClr val="C00000">
                    <a:alpha val="0"/>
                  </a:srgbClr>
                </a:solidFill>
                <a:prstDash val="dash"/>
              </a:ln>
            </c:spPr>
          </c:dPt>
          <c:dPt>
            <c:idx val="4"/>
            <c:bubble3D val="0"/>
            <c:spPr>
              <a:ln w="44450">
                <a:solidFill>
                  <a:srgbClr val="C00000">
                    <a:alpha val="0"/>
                  </a:srgbClr>
                </a:solidFill>
                <a:prstDash val="dash"/>
              </a:ln>
            </c:spPr>
          </c:dPt>
          <c:dPt>
            <c:idx val="5"/>
            <c:bubble3D val="0"/>
            <c:spPr>
              <a:ln w="44450">
                <a:solidFill>
                  <a:srgbClr val="C00000">
                    <a:alpha val="0"/>
                  </a:srgbClr>
                </a:solidFill>
                <a:prstDash val="dash"/>
              </a:ln>
            </c:spPr>
          </c:dPt>
          <c:dPt>
            <c:idx val="6"/>
            <c:bubble3D val="0"/>
            <c:spPr>
              <a:ln w="44450">
                <a:solidFill>
                  <a:srgbClr val="C00000">
                    <a:alpha val="0"/>
                  </a:srgbClr>
                </a:solidFill>
                <a:prstDash val="dash"/>
              </a:ln>
            </c:spPr>
          </c:dPt>
          <c:dPt>
            <c:idx val="7"/>
            <c:bubble3D val="0"/>
            <c:spPr>
              <a:ln w="44450">
                <a:solidFill>
                  <a:srgbClr val="C00000">
                    <a:alpha val="0"/>
                  </a:srgbClr>
                </a:solidFill>
                <a:prstDash val="dash"/>
              </a:ln>
            </c:spPr>
          </c:dPt>
          <c:dPt>
            <c:idx val="8"/>
            <c:bubble3D val="0"/>
            <c:spPr>
              <a:ln w="44450">
                <a:solidFill>
                  <a:srgbClr val="C00000">
                    <a:alpha val="0"/>
                  </a:srgbClr>
                </a:solidFill>
                <a:prstDash val="dash"/>
              </a:ln>
            </c:spPr>
          </c:dPt>
          <c:dPt>
            <c:idx val="9"/>
            <c:bubble3D val="0"/>
            <c:spPr>
              <a:ln w="44450">
                <a:solidFill>
                  <a:srgbClr val="C00000">
                    <a:alpha val="0"/>
                  </a:srgbClr>
                </a:solidFill>
                <a:prstDash val="dash"/>
              </a:ln>
            </c:spPr>
          </c:dPt>
          <c:dPt>
            <c:idx val="10"/>
            <c:bubble3D val="0"/>
            <c:spPr>
              <a:ln w="44450">
                <a:solidFill>
                  <a:srgbClr val="C00000">
                    <a:alpha val="0"/>
                  </a:srgbClr>
                </a:solidFill>
                <a:prstDash val="dash"/>
              </a:ln>
            </c:spPr>
          </c:dPt>
          <c:dPt>
            <c:idx val="11"/>
            <c:bubble3D val="0"/>
            <c:spPr>
              <a:ln w="44450">
                <a:solidFill>
                  <a:srgbClr val="C00000">
                    <a:alpha val="0"/>
                  </a:srgbClr>
                </a:solidFill>
                <a:prstDash val="dash"/>
              </a:ln>
            </c:spPr>
          </c:dPt>
          <c:val>
            <c:numRef>
              <c:f>Sheet1!$I$2:$I$33</c:f>
              <c:numCache>
                <c:formatCode>General</c:formatCode>
                <c:ptCount val="32"/>
                <c:pt idx="11" formatCode="0.0%">
                  <c:v>5.4678588512345E-2</c:v>
                </c:pt>
                <c:pt idx="12" formatCode="0.0%">
                  <c:v>5.4269443296981398E-2</c:v>
                </c:pt>
                <c:pt idx="13" formatCode="0.0%">
                  <c:v>6.0516396029828529E-2</c:v>
                </c:pt>
                <c:pt idx="14" formatCode="0.0%">
                  <c:v>6.5420592514067247E-2</c:v>
                </c:pt>
                <c:pt idx="15" formatCode="0.0%">
                  <c:v>6.6244677527973847E-2</c:v>
                </c:pt>
                <c:pt idx="16" formatCode="0.0%">
                  <c:v>6.5646359455960049E-2</c:v>
                </c:pt>
                <c:pt idx="17" formatCode="0.0%">
                  <c:v>6.3437999445286705E-2</c:v>
                </c:pt>
                <c:pt idx="18" formatCode="0.0%">
                  <c:v>6.0943675535815693E-2</c:v>
                </c:pt>
                <c:pt idx="19" formatCode="0.0%">
                  <c:v>5.9441907082745854E-2</c:v>
                </c:pt>
                <c:pt idx="20" formatCode="0.0%">
                  <c:v>5.7487530759080141E-2</c:v>
                </c:pt>
                <c:pt idx="21" formatCode="0.0%">
                  <c:v>5.5639204252740861E-2</c:v>
                </c:pt>
                <c:pt idx="22" formatCode="0.0%">
                  <c:v>5.4868399136469792E-2</c:v>
                </c:pt>
                <c:pt idx="23" formatCode="0.0%">
                  <c:v>5.4549106069369649E-2</c:v>
                </c:pt>
                <c:pt idx="24" formatCode="0.0%">
                  <c:v>5.4668867391639946E-2</c:v>
                </c:pt>
                <c:pt idx="25" formatCode="0.0%">
                  <c:v>5.5099077421045743E-2</c:v>
                </c:pt>
                <c:pt idx="26" formatCode="0.0%">
                  <c:v>5.5278114150270161E-2</c:v>
                </c:pt>
                <c:pt idx="27" formatCode="0.0%">
                  <c:v>5.5742867877394145E-2</c:v>
                </c:pt>
                <c:pt idx="28" formatCode="0.0%">
                  <c:v>5.6872424271592628E-2</c:v>
                </c:pt>
                <c:pt idx="29" formatCode="0.0%">
                  <c:v>5.8282174433310276E-2</c:v>
                </c:pt>
                <c:pt idx="30" formatCode="0.0%">
                  <c:v>6.0060668374243328E-2</c:v>
                </c:pt>
                <c:pt idx="31" formatCode="0.0%">
                  <c:v>6.1997647559886432E-2</c:v>
                </c:pt>
              </c:numCache>
            </c:numRef>
          </c:val>
          <c:smooth val="0"/>
        </c:ser>
        <c:ser>
          <c:idx val="8"/>
          <c:order val="8"/>
          <c:tx>
            <c:strRef>
              <c:f>Sheet1!$J$1</c:f>
              <c:strCache>
                <c:ptCount val="1"/>
                <c:pt idx="0">
                  <c:v>Ohio</c:v>
                </c:pt>
              </c:strCache>
            </c:strRef>
          </c:tx>
          <c:spPr>
            <a:ln w="34925">
              <a:solidFill>
                <a:srgbClr val="FFFF00"/>
              </a:solidFill>
            </a:ln>
          </c:spPr>
          <c:marker>
            <c:symbol val="none"/>
          </c:marker>
          <c:val>
            <c:numRef>
              <c:f>Sheet1!$J$2:$J$13</c:f>
              <c:numCache>
                <c:formatCode>0.0%</c:formatCode>
                <c:ptCount val="12"/>
                <c:pt idx="0">
                  <c:v>-8.9350295706935802E-4</c:v>
                </c:pt>
                <c:pt idx="1">
                  <c:v>7.6495726495726599E-3</c:v>
                </c:pt>
                <c:pt idx="2">
                  <c:v>1.8196436883755E-3</c:v>
                </c:pt>
                <c:pt idx="3">
                  <c:v>5.2595860196811197E-3</c:v>
                </c:pt>
                <c:pt idx="4">
                  <c:v>9.4114641001619096E-3</c:v>
                </c:pt>
                <c:pt idx="5">
                  <c:v>3.0874931082743199E-2</c:v>
                </c:pt>
                <c:pt idx="6">
                  <c:v>3.9917208752217499E-2</c:v>
                </c:pt>
                <c:pt idx="7">
                  <c:v>4.2236286919831098E-2</c:v>
                </c:pt>
                <c:pt idx="8">
                  <c:v>4.8221744083027401E-2</c:v>
                </c:pt>
                <c:pt idx="9">
                  <c:v>4.2498045830419301E-2</c:v>
                </c:pt>
                <c:pt idx="10">
                  <c:v>4.2203176408464903E-2</c:v>
                </c:pt>
                <c:pt idx="11">
                  <c:v>4.2670337233310297E-2</c:v>
                </c:pt>
              </c:numCache>
            </c:numRef>
          </c:val>
          <c:smooth val="1"/>
        </c:ser>
        <c:ser>
          <c:idx val="9"/>
          <c:order val="9"/>
          <c:tx>
            <c:strRef>
              <c:f>Sheet1!$K$1</c:f>
              <c:strCache>
                <c:ptCount val="1"/>
                <c:pt idx="0">
                  <c:v>OH Forecast</c:v>
                </c:pt>
              </c:strCache>
            </c:strRef>
          </c:tx>
          <c:spPr>
            <a:ln w="44450">
              <a:solidFill>
                <a:srgbClr val="FFFF00"/>
              </a:solidFill>
              <a:prstDash val="dash"/>
            </a:ln>
          </c:spPr>
          <c:marker>
            <c:symbol val="none"/>
          </c:marker>
          <c:dPt>
            <c:idx val="1"/>
            <c:bubble3D val="0"/>
            <c:spPr>
              <a:ln w="44450">
                <a:solidFill>
                  <a:srgbClr val="FFFF00">
                    <a:alpha val="0"/>
                  </a:srgbClr>
                </a:solidFill>
                <a:prstDash val="dash"/>
              </a:ln>
            </c:spPr>
          </c:dPt>
          <c:dPt>
            <c:idx val="2"/>
            <c:bubble3D val="0"/>
            <c:spPr>
              <a:ln w="44450">
                <a:solidFill>
                  <a:srgbClr val="FFFF00">
                    <a:alpha val="0"/>
                  </a:srgbClr>
                </a:solidFill>
                <a:prstDash val="dash"/>
              </a:ln>
            </c:spPr>
          </c:dPt>
          <c:dPt>
            <c:idx val="3"/>
            <c:bubble3D val="0"/>
            <c:spPr>
              <a:ln w="44450">
                <a:solidFill>
                  <a:srgbClr val="FFFF00">
                    <a:alpha val="0"/>
                  </a:srgbClr>
                </a:solidFill>
                <a:prstDash val="dash"/>
              </a:ln>
            </c:spPr>
          </c:dPt>
          <c:dPt>
            <c:idx val="4"/>
            <c:bubble3D val="0"/>
            <c:spPr>
              <a:ln w="44450">
                <a:solidFill>
                  <a:srgbClr val="FFFF00">
                    <a:alpha val="0"/>
                  </a:srgbClr>
                </a:solidFill>
                <a:prstDash val="dash"/>
              </a:ln>
            </c:spPr>
          </c:dPt>
          <c:dPt>
            <c:idx val="5"/>
            <c:bubble3D val="0"/>
            <c:spPr>
              <a:ln w="44450">
                <a:solidFill>
                  <a:srgbClr val="FFFF00">
                    <a:alpha val="0"/>
                  </a:srgbClr>
                </a:solidFill>
                <a:prstDash val="dash"/>
              </a:ln>
            </c:spPr>
          </c:dPt>
          <c:dPt>
            <c:idx val="6"/>
            <c:bubble3D val="0"/>
            <c:spPr>
              <a:ln w="44450">
                <a:solidFill>
                  <a:srgbClr val="FFFF00">
                    <a:alpha val="0"/>
                  </a:srgbClr>
                </a:solidFill>
                <a:prstDash val="dash"/>
              </a:ln>
            </c:spPr>
          </c:dPt>
          <c:dPt>
            <c:idx val="7"/>
            <c:bubble3D val="0"/>
            <c:spPr>
              <a:ln w="44450">
                <a:solidFill>
                  <a:srgbClr val="FFFF00">
                    <a:alpha val="0"/>
                  </a:srgbClr>
                </a:solidFill>
                <a:prstDash val="dash"/>
              </a:ln>
            </c:spPr>
          </c:dPt>
          <c:dPt>
            <c:idx val="8"/>
            <c:bubble3D val="0"/>
            <c:spPr>
              <a:ln w="44450">
                <a:solidFill>
                  <a:srgbClr val="FFFF00">
                    <a:alpha val="0"/>
                  </a:srgbClr>
                </a:solidFill>
                <a:prstDash val="dash"/>
              </a:ln>
            </c:spPr>
          </c:dPt>
          <c:dPt>
            <c:idx val="9"/>
            <c:bubble3D val="0"/>
            <c:spPr>
              <a:ln w="44450">
                <a:solidFill>
                  <a:srgbClr val="FFFF00">
                    <a:alpha val="0"/>
                  </a:srgbClr>
                </a:solidFill>
                <a:prstDash val="dash"/>
              </a:ln>
            </c:spPr>
          </c:dPt>
          <c:dPt>
            <c:idx val="10"/>
            <c:bubble3D val="0"/>
            <c:spPr>
              <a:ln w="44450">
                <a:solidFill>
                  <a:srgbClr val="FFFF00">
                    <a:alpha val="0"/>
                  </a:srgbClr>
                </a:solidFill>
                <a:prstDash val="dash"/>
              </a:ln>
            </c:spPr>
          </c:dPt>
          <c:dPt>
            <c:idx val="11"/>
            <c:bubble3D val="0"/>
            <c:spPr>
              <a:ln w="44450">
                <a:solidFill>
                  <a:srgbClr val="FFFF00">
                    <a:alpha val="0"/>
                  </a:srgbClr>
                </a:solidFill>
                <a:prstDash val="dash"/>
              </a:ln>
            </c:spPr>
          </c:dPt>
          <c:val>
            <c:numRef>
              <c:f>Sheet1!$K$2:$K$33</c:f>
              <c:numCache>
                <c:formatCode>General</c:formatCode>
                <c:ptCount val="32"/>
                <c:pt idx="11" formatCode="0.0%">
                  <c:v>4.2670337233310297E-2</c:v>
                </c:pt>
                <c:pt idx="12" formatCode="0.0%">
                  <c:v>4.3196799120558307E-2</c:v>
                </c:pt>
                <c:pt idx="13" formatCode="0.0%">
                  <c:v>4.6090130324133213E-2</c:v>
                </c:pt>
                <c:pt idx="14" formatCode="0.0%">
                  <c:v>4.5211695473724278E-2</c:v>
                </c:pt>
                <c:pt idx="15" formatCode="0.0%">
                  <c:v>4.1891753882357802E-2</c:v>
                </c:pt>
                <c:pt idx="16" formatCode="0.0%">
                  <c:v>3.8712170102537732E-2</c:v>
                </c:pt>
                <c:pt idx="17" formatCode="0.0%">
                  <c:v>3.4705698409015204E-2</c:v>
                </c:pt>
                <c:pt idx="18" formatCode="0.0%">
                  <c:v>3.1633358227837381E-2</c:v>
                </c:pt>
                <c:pt idx="19" formatCode="0.0%">
                  <c:v>2.9743234651770489E-2</c:v>
                </c:pt>
                <c:pt idx="20" formatCode="0.0%">
                  <c:v>2.7315963198660448E-2</c:v>
                </c:pt>
                <c:pt idx="21" formatCode="0.0%">
                  <c:v>2.5234888060512873E-2</c:v>
                </c:pt>
                <c:pt idx="22" formatCode="0.0%">
                  <c:v>2.4020661905453301E-2</c:v>
                </c:pt>
                <c:pt idx="23" formatCode="0.0%">
                  <c:v>2.3155218938450906E-2</c:v>
                </c:pt>
                <c:pt idx="24" formatCode="0.0%">
                  <c:v>2.2907494249117994E-2</c:v>
                </c:pt>
                <c:pt idx="25" formatCode="0.0%">
                  <c:v>2.2991082434402951E-2</c:v>
                </c:pt>
                <c:pt idx="26" formatCode="0.0%">
                  <c:v>2.2900252042391434E-2</c:v>
                </c:pt>
                <c:pt idx="27" formatCode="0.0%">
                  <c:v>2.3167166251133867E-2</c:v>
                </c:pt>
                <c:pt idx="28" formatCode="0.0%">
                  <c:v>2.3922297269713129E-2</c:v>
                </c:pt>
                <c:pt idx="29" formatCode="0.0%">
                  <c:v>2.4794261948127533E-2</c:v>
                </c:pt>
                <c:pt idx="30" formatCode="0.0%">
                  <c:v>2.5924491509207521E-2</c:v>
                </c:pt>
                <c:pt idx="31" formatCode="0.0%">
                  <c:v>2.7074669090521284E-2</c:v>
                </c:pt>
              </c:numCache>
            </c:numRef>
          </c:val>
          <c:smooth val="1"/>
        </c:ser>
        <c:ser>
          <c:idx val="10"/>
          <c:order val="10"/>
          <c:tx>
            <c:strRef>
              <c:f>Sheet1!$L$1</c:f>
              <c:strCache>
                <c:ptCount val="1"/>
                <c:pt idx="0">
                  <c:v>West Virginia</c:v>
                </c:pt>
              </c:strCache>
            </c:strRef>
          </c:tx>
          <c:spPr>
            <a:ln w="44450">
              <a:solidFill>
                <a:srgbClr val="FFC000"/>
              </a:solidFill>
              <a:prstDash val="solid"/>
            </a:ln>
          </c:spPr>
          <c:marker>
            <c:symbol val="none"/>
          </c:marker>
          <c:val>
            <c:numRef>
              <c:f>Sheet1!$L$2:$L$12</c:f>
              <c:numCache>
                <c:formatCode>0.0%</c:formatCode>
                <c:ptCount val="11"/>
                <c:pt idx="0">
                  <c:v>1.20617110799439E-2</c:v>
                </c:pt>
                <c:pt idx="1">
                  <c:v>9.5167355275986801E-3</c:v>
                </c:pt>
                <c:pt idx="2">
                  <c:v>1.9087673891944299E-2</c:v>
                </c:pt>
                <c:pt idx="3">
                  <c:v>1.6049439653184502E-2</c:v>
                </c:pt>
                <c:pt idx="4">
                  <c:v>2.3281596452328301E-2</c:v>
                </c:pt>
                <c:pt idx="5">
                  <c:v>2.7269382875011398E-2</c:v>
                </c:pt>
                <c:pt idx="6">
                  <c:v>2.2630385487528399E-2</c:v>
                </c:pt>
                <c:pt idx="7">
                  <c:v>3.2908174844537202E-2</c:v>
                </c:pt>
                <c:pt idx="8">
                  <c:v>1.3001083423618699E-2</c:v>
                </c:pt>
                <c:pt idx="9">
                  <c:v>4.1720757419759301E-2</c:v>
                </c:pt>
                <c:pt idx="10">
                  <c:v>3.08661137966206E-2</c:v>
                </c:pt>
              </c:numCache>
            </c:numRef>
          </c:val>
          <c:smooth val="1"/>
        </c:ser>
        <c:ser>
          <c:idx val="11"/>
          <c:order val="11"/>
          <c:tx>
            <c:strRef>
              <c:f>Sheet1!$M$1</c:f>
              <c:strCache>
                <c:ptCount val="1"/>
                <c:pt idx="0">
                  <c:v>WV Forecast</c:v>
                </c:pt>
              </c:strCache>
            </c:strRef>
          </c:tx>
          <c:spPr>
            <a:ln w="44450">
              <a:solidFill>
                <a:srgbClr val="FFC000"/>
              </a:solidFill>
              <a:prstDash val="dash"/>
            </a:ln>
          </c:spPr>
          <c:marker>
            <c:symbol val="none"/>
          </c:marker>
          <c:dPt>
            <c:idx val="1"/>
            <c:bubble3D val="0"/>
            <c:spPr>
              <a:ln w="44450">
                <a:solidFill>
                  <a:srgbClr val="FFC000">
                    <a:alpha val="0"/>
                  </a:srgbClr>
                </a:solidFill>
                <a:prstDash val="dash"/>
              </a:ln>
            </c:spPr>
          </c:dPt>
          <c:dPt>
            <c:idx val="2"/>
            <c:bubble3D val="0"/>
            <c:spPr>
              <a:ln w="44450">
                <a:solidFill>
                  <a:srgbClr val="FFC000">
                    <a:alpha val="0"/>
                  </a:srgbClr>
                </a:solidFill>
                <a:prstDash val="dash"/>
              </a:ln>
            </c:spPr>
          </c:dPt>
          <c:dPt>
            <c:idx val="3"/>
            <c:bubble3D val="0"/>
            <c:spPr>
              <a:ln w="44450">
                <a:solidFill>
                  <a:srgbClr val="FFC000">
                    <a:alpha val="0"/>
                  </a:srgbClr>
                </a:solidFill>
                <a:prstDash val="dash"/>
              </a:ln>
            </c:spPr>
          </c:dPt>
          <c:dPt>
            <c:idx val="4"/>
            <c:bubble3D val="0"/>
            <c:spPr>
              <a:ln w="44450">
                <a:solidFill>
                  <a:srgbClr val="FFC000">
                    <a:alpha val="0"/>
                  </a:srgbClr>
                </a:solidFill>
                <a:prstDash val="dash"/>
              </a:ln>
            </c:spPr>
          </c:dPt>
          <c:dPt>
            <c:idx val="5"/>
            <c:bubble3D val="0"/>
            <c:spPr>
              <a:ln w="44450">
                <a:solidFill>
                  <a:srgbClr val="FFC000">
                    <a:alpha val="0"/>
                  </a:srgbClr>
                </a:solidFill>
                <a:prstDash val="dash"/>
              </a:ln>
            </c:spPr>
          </c:dPt>
          <c:dPt>
            <c:idx val="6"/>
            <c:bubble3D val="0"/>
            <c:spPr>
              <a:ln w="44450">
                <a:solidFill>
                  <a:srgbClr val="FFC000">
                    <a:alpha val="0"/>
                  </a:srgbClr>
                </a:solidFill>
                <a:prstDash val="dash"/>
              </a:ln>
            </c:spPr>
          </c:dPt>
          <c:dPt>
            <c:idx val="7"/>
            <c:bubble3D val="0"/>
            <c:spPr>
              <a:ln w="44450">
                <a:solidFill>
                  <a:srgbClr val="FFC000">
                    <a:alpha val="0"/>
                  </a:srgbClr>
                </a:solidFill>
                <a:prstDash val="dash"/>
              </a:ln>
            </c:spPr>
          </c:dPt>
          <c:dPt>
            <c:idx val="8"/>
            <c:bubble3D val="0"/>
            <c:spPr>
              <a:ln w="44450">
                <a:solidFill>
                  <a:srgbClr val="FFC000">
                    <a:alpha val="0"/>
                  </a:srgbClr>
                </a:solidFill>
                <a:prstDash val="dash"/>
              </a:ln>
            </c:spPr>
          </c:dPt>
          <c:dPt>
            <c:idx val="9"/>
            <c:bubble3D val="0"/>
            <c:spPr>
              <a:ln w="44450">
                <a:solidFill>
                  <a:srgbClr val="FFC000">
                    <a:alpha val="0"/>
                  </a:srgbClr>
                </a:solidFill>
                <a:prstDash val="dash"/>
              </a:ln>
            </c:spPr>
          </c:dPt>
          <c:dPt>
            <c:idx val="10"/>
            <c:bubble3D val="0"/>
            <c:spPr>
              <a:ln w="44450">
                <a:solidFill>
                  <a:srgbClr val="FFC000">
                    <a:alpha val="0"/>
                  </a:srgbClr>
                </a:solidFill>
                <a:prstDash val="dash"/>
              </a:ln>
            </c:spPr>
          </c:dPt>
          <c:val>
            <c:numRef>
              <c:f>Sheet1!$M$2:$M$33</c:f>
              <c:numCache>
                <c:formatCode>General</c:formatCode>
                <c:ptCount val="32"/>
                <c:pt idx="10" formatCode="0.0%">
                  <c:v>3.1E-2</c:v>
                </c:pt>
                <c:pt idx="11" formatCode="0.0%">
                  <c:v>2.2807171734926902E-2</c:v>
                </c:pt>
                <c:pt idx="12" formatCode="0.0%">
                  <c:v>2.9825169005527986E-2</c:v>
                </c:pt>
                <c:pt idx="13" formatCode="0.0%">
                  <c:v>1.6573101370853261E-2</c:v>
                </c:pt>
                <c:pt idx="14" formatCode="0.0%">
                  <c:v>2.3778156117166913E-2</c:v>
                </c:pt>
                <c:pt idx="15" formatCode="0.0%">
                  <c:v>1.9934760314898058E-2</c:v>
                </c:pt>
                <c:pt idx="16" formatCode="0.0%">
                  <c:v>1.5478482601240795E-2</c:v>
                </c:pt>
                <c:pt idx="17" formatCode="0.0%">
                  <c:v>1.9934475512762794E-2</c:v>
                </c:pt>
                <c:pt idx="18" formatCode="0.0%">
                  <c:v>1.4610261228349835E-2</c:v>
                </c:pt>
                <c:pt idx="19" formatCode="0.0%">
                  <c:v>1.8434563558023871E-2</c:v>
                </c:pt>
                <c:pt idx="20" formatCode="0.0%">
                  <c:v>1.9103373939853886E-2</c:v>
                </c:pt>
                <c:pt idx="21" formatCode="0.0%">
                  <c:v>1.7070766154246245E-2</c:v>
                </c:pt>
                <c:pt idx="22" formatCode="0.0%">
                  <c:v>1.9898810495643585E-2</c:v>
                </c:pt>
                <c:pt idx="23" formatCode="0.0%">
                  <c:v>1.7983113776976315E-2</c:v>
                </c:pt>
                <c:pt idx="24" formatCode="0.0%">
                  <c:v>1.9168217570364948E-2</c:v>
                </c:pt>
                <c:pt idx="25" formatCode="0.0%">
                  <c:v>2.0492323738516994E-2</c:v>
                </c:pt>
                <c:pt idx="26" formatCode="0.0%">
                  <c:v>1.9574747636791782E-2</c:v>
                </c:pt>
                <c:pt idx="27" formatCode="0.0%">
                  <c:v>2.1312960869841715E-2</c:v>
                </c:pt>
                <c:pt idx="28" formatCode="0.0%">
                  <c:v>2.1438460240412037E-2</c:v>
                </c:pt>
                <c:pt idx="29" formatCode="0.0%">
                  <c:v>2.217282768715241E-2</c:v>
                </c:pt>
                <c:pt idx="30" formatCode="0.0%">
                  <c:v>2.3547727416459777E-2</c:v>
                </c:pt>
                <c:pt idx="31" formatCode="0.0%">
                  <c:v>2.3647741614076959E-2</c:v>
                </c:pt>
              </c:numCache>
            </c:numRef>
          </c:val>
          <c:smooth val="1"/>
        </c:ser>
        <c:dLbls>
          <c:showLegendKey val="0"/>
          <c:showVal val="0"/>
          <c:showCatName val="0"/>
          <c:showSerName val="0"/>
          <c:showPercent val="0"/>
          <c:showBubbleSize val="0"/>
        </c:dLbls>
        <c:marker val="1"/>
        <c:smooth val="0"/>
        <c:axId val="570954968"/>
        <c:axId val="570950264"/>
      </c:lineChart>
      <c:catAx>
        <c:axId val="570954968"/>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70950264"/>
        <c:crosses val="autoZero"/>
        <c:auto val="1"/>
        <c:lblAlgn val="ctr"/>
        <c:lblOffset val="100"/>
        <c:tickLblSkip val="4"/>
        <c:noMultiLvlLbl val="0"/>
      </c:catAx>
      <c:valAx>
        <c:axId val="570950264"/>
        <c:scaling>
          <c:orientation val="minMax"/>
          <c:max val="9.0000000000000024E-2"/>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Payroll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 sourceLinked="0"/>
        <c:majorTickMark val="none"/>
        <c:minorTickMark val="none"/>
        <c:tickLblPos val="nextTo"/>
        <c:txPr>
          <a:bodyPr/>
          <a:lstStyle/>
          <a:p>
            <a:pPr>
              <a:defRPr>
                <a:latin typeface="Museo Sans Cond 700" panose="02000000000000000000" pitchFamily="2" charset="0"/>
              </a:defRPr>
            </a:pPr>
            <a:endParaRPr lang="en-US"/>
          </a:p>
        </c:txPr>
        <c:crossAx val="57095496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barChart>
        <c:barDir val="col"/>
        <c:grouping val="stacked"/>
        <c:varyColors val="0"/>
        <c:ser>
          <c:idx val="0"/>
          <c:order val="0"/>
          <c:tx>
            <c:strRef>
              <c:f>Sheet1!$A$2</c:f>
              <c:strCache>
                <c:ptCount val="1"/>
                <c:pt idx="0">
                  <c:v>Oil &amp; Gas</c:v>
                </c:pt>
              </c:strCache>
            </c:strRef>
          </c:tx>
          <c:spPr>
            <a:pattFill prst="wdDnDiag">
              <a:fgClr>
                <a:srgbClr val="590036"/>
              </a:fgClr>
              <a:bgClr>
                <a:schemeClr val="accent6">
                  <a:lumMod val="60000"/>
                  <a:lumOff val="40000"/>
                </a:schemeClr>
              </a:bgClr>
            </a:pattFill>
          </c:spPr>
          <c:invertIfNegative val="0"/>
          <c:dPt>
            <c:idx val="0"/>
            <c:invertIfNegative val="0"/>
            <c:bubble3D val="0"/>
          </c:dPt>
          <c:dPt>
            <c:idx val="1"/>
            <c:invertIfNegative val="0"/>
            <c:bubble3D val="0"/>
          </c:dPt>
          <c:dPt>
            <c:idx val="2"/>
            <c:invertIfNegative val="0"/>
            <c:bubble3D val="0"/>
            <c:spPr>
              <a:pattFill prst="wdDnDiag">
                <a:fgClr>
                  <a:srgbClr val="860046"/>
                </a:fgClr>
                <a:bgClr>
                  <a:schemeClr val="accent6">
                    <a:lumMod val="60000"/>
                    <a:lumOff val="40000"/>
                  </a:schemeClr>
                </a:bgClr>
              </a:pattFill>
            </c:spPr>
          </c:dPt>
          <c:dLbls>
            <c:dLbl>
              <c:idx val="0"/>
              <c:layout>
                <c:manualLayout>
                  <c:x val="-4.9019607843137254E-3"/>
                  <c:y val="-0.3611111111111110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339869281045752E-3"/>
                  <c:y val="-0.3666666666666666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339869281046351E-3"/>
                  <c:y val="-0.3944444444444444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5359477124183009E-3"/>
                  <c:y val="-0.2750000000000000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28888888888888886"/>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437908496731906E-2"/>
                  <c:y val="-0.25833333333333336"/>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2010</c:v>
                </c:pt>
                <c:pt idx="1">
                  <c:v>2011</c:v>
                </c:pt>
                <c:pt idx="2">
                  <c:v>2012</c:v>
                </c:pt>
                <c:pt idx="3">
                  <c:v>2013</c:v>
                </c:pt>
                <c:pt idx="4">
                  <c:v>2014</c:v>
                </c:pt>
                <c:pt idx="5">
                  <c:v>3Q15</c:v>
                </c:pt>
              </c:strCache>
            </c:strRef>
          </c:cat>
          <c:val>
            <c:numRef>
              <c:f>Sheet1!$B$2:$G$2</c:f>
              <c:numCache>
                <c:formatCode>_(* #,##0.0_);_(* \(#,##0.0\);_(* "-"??_);_(@_)</c:formatCode>
                <c:ptCount val="6"/>
                <c:pt idx="0">
                  <c:v>2759</c:v>
                </c:pt>
                <c:pt idx="1">
                  <c:v>2875</c:v>
                </c:pt>
                <c:pt idx="2">
                  <c:v>3086</c:v>
                </c:pt>
                <c:pt idx="3">
                  <c:v>2002</c:v>
                </c:pt>
                <c:pt idx="4">
                  <c:v>2325</c:v>
                </c:pt>
                <c:pt idx="5">
                  <c:v>1989.3333333333333</c:v>
                </c:pt>
              </c:numCache>
            </c:numRef>
          </c:val>
        </c:ser>
        <c:dLbls>
          <c:showLegendKey val="0"/>
          <c:showVal val="0"/>
          <c:showCatName val="0"/>
          <c:showSerName val="0"/>
          <c:showPercent val="0"/>
          <c:showBubbleSize val="0"/>
        </c:dLbls>
        <c:gapWidth val="150"/>
        <c:overlap val="100"/>
        <c:axId val="570959672"/>
        <c:axId val="570949088"/>
      </c:barChart>
      <c:catAx>
        <c:axId val="570959672"/>
        <c:scaling>
          <c:orientation val="minMax"/>
        </c:scaling>
        <c:delete val="0"/>
        <c:axPos val="b"/>
        <c:numFmt formatCode="General" sourceLinked="0"/>
        <c:majorTickMark val="out"/>
        <c:minorTickMark val="none"/>
        <c:tickLblPos val="low"/>
        <c:crossAx val="570949088"/>
        <c:crosses val="autoZero"/>
        <c:auto val="1"/>
        <c:lblAlgn val="ctr"/>
        <c:lblOffset val="100"/>
        <c:noMultiLvlLbl val="0"/>
      </c:catAx>
      <c:valAx>
        <c:axId val="570949088"/>
        <c:scaling>
          <c:orientation val="minMax"/>
        </c:scaling>
        <c:delete val="0"/>
        <c:axPos val="l"/>
        <c:majorGridlines/>
        <c:title>
          <c:tx>
            <c:rich>
              <a:bodyPr rot="0" vert="horz"/>
              <a:lstStyle/>
              <a:p>
                <a:pPr>
                  <a:defRPr/>
                </a:pPr>
                <a:r>
                  <a:rPr lang="en-US" dirty="0" smtClean="0"/>
                  <a:t>Total Jobs</a:t>
                </a:r>
                <a:endParaRPr lang="en-US" dirty="0"/>
              </a:p>
            </c:rich>
          </c:tx>
          <c:layout>
            <c:manualLayout>
              <c:xMode val="edge"/>
              <c:yMode val="edge"/>
              <c:x val="9.8039215686274508E-3"/>
              <c:y val="2.0931758530180232E-4"/>
            </c:manualLayout>
          </c:layout>
          <c:overlay val="0"/>
        </c:title>
        <c:numFmt formatCode="#,##0" sourceLinked="0"/>
        <c:majorTickMark val="out"/>
        <c:minorTickMark val="none"/>
        <c:tickLblPos val="nextTo"/>
        <c:crossAx val="570959672"/>
        <c:crosses val="autoZero"/>
        <c:crossBetween val="between"/>
      </c:valAx>
    </c:plotArea>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426380525963667E-2"/>
          <c:y val="0.16753477690288715"/>
          <c:w val="0.89028807060882098"/>
          <c:h val="0.735349300087489"/>
        </c:manualLayout>
      </c:layout>
      <c:areaChart>
        <c:grouping val="standard"/>
        <c:varyColors val="0"/>
        <c:ser>
          <c:idx val="0"/>
          <c:order val="0"/>
          <c:tx>
            <c:strRef>
              <c:f>Sheet1!$A$2</c:f>
              <c:strCache>
                <c:ptCount val="1"/>
                <c:pt idx="0">
                  <c:v>Oil brls</c:v>
                </c:pt>
              </c:strCache>
            </c:strRef>
          </c:tx>
          <c:spPr>
            <a:solidFill>
              <a:srgbClr val="00B0F0"/>
            </a:solidFill>
            <a:ln>
              <a:solidFill>
                <a:srgbClr val="0070C0"/>
              </a:solidFill>
            </a:ln>
          </c:spPr>
          <c:dPt>
            <c:idx val="0"/>
            <c:bubble3D val="0"/>
          </c:dPt>
          <c:dPt>
            <c:idx val="1"/>
            <c:bubble3D val="0"/>
          </c:dPt>
          <c:dPt>
            <c:idx val="2"/>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1.1437908496732025E-2"/>
                  <c:y val="-0.37222222222222223"/>
                </c:manualLayout>
              </c:layout>
              <c:numFmt formatCode="#,##0.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1Q13</c:v>
                </c:pt>
                <c:pt idx="1">
                  <c:v>2Q13</c:v>
                </c:pt>
                <c:pt idx="2">
                  <c:v>3Q13</c:v>
                </c:pt>
                <c:pt idx="3">
                  <c:v>4Q13</c:v>
                </c:pt>
                <c:pt idx="4">
                  <c:v>1Q14</c:v>
                </c:pt>
                <c:pt idx="5">
                  <c:v>2Q14</c:v>
                </c:pt>
                <c:pt idx="6">
                  <c:v>3Q14</c:v>
                </c:pt>
                <c:pt idx="7">
                  <c:v>4Q14</c:v>
                </c:pt>
                <c:pt idx="8">
                  <c:v>1Q15</c:v>
                </c:pt>
                <c:pt idx="9">
                  <c:v>2Q15</c:v>
                </c:pt>
                <c:pt idx="10">
                  <c:v>3Q15</c:v>
                </c:pt>
                <c:pt idx="11">
                  <c:v>4Q15</c:v>
                </c:pt>
              </c:strCache>
            </c:strRef>
          </c:cat>
          <c:val>
            <c:numRef>
              <c:f>Sheet1!$B$2:$M$2</c:f>
              <c:numCache>
                <c:formatCode>_(* #,##0_);_(* \(#,##0\);_(* "-"??_);_(@_)</c:formatCode>
                <c:ptCount val="12"/>
                <c:pt idx="0">
                  <c:v>328349</c:v>
                </c:pt>
                <c:pt idx="1">
                  <c:v>574440</c:v>
                </c:pt>
                <c:pt idx="2">
                  <c:v>1334271</c:v>
                </c:pt>
                <c:pt idx="3">
                  <c:v>1439208.5100000002</c:v>
                </c:pt>
                <c:pt idx="4">
                  <c:v>1951641</c:v>
                </c:pt>
                <c:pt idx="5" formatCode="0">
                  <c:v>2471740.4699999997</c:v>
                </c:pt>
                <c:pt idx="6" formatCode="#,##0">
                  <c:v>3014993.5</c:v>
                </c:pt>
                <c:pt idx="7" formatCode="#,##0">
                  <c:v>3560787.0200000014</c:v>
                </c:pt>
                <c:pt idx="8" formatCode="#,##0">
                  <c:v>4432304</c:v>
                </c:pt>
                <c:pt idx="9" formatCode="#,##0">
                  <c:v>5594633</c:v>
                </c:pt>
                <c:pt idx="10" formatCode="#,##0">
                  <c:v>5709858</c:v>
                </c:pt>
                <c:pt idx="11">
                  <c:v>6249116</c:v>
                </c:pt>
              </c:numCache>
            </c:numRef>
          </c:val>
        </c:ser>
        <c:dLbls>
          <c:showLegendKey val="0"/>
          <c:showVal val="0"/>
          <c:showCatName val="0"/>
          <c:showSerName val="0"/>
          <c:showPercent val="0"/>
          <c:showBubbleSize val="0"/>
        </c:dLbls>
        <c:axId val="570955752"/>
        <c:axId val="570955360"/>
      </c:areaChart>
      <c:lineChart>
        <c:grouping val="standard"/>
        <c:varyColors val="0"/>
        <c:ser>
          <c:idx val="1"/>
          <c:order val="1"/>
          <c:tx>
            <c:strRef>
              <c:f>Sheet1!$A$3</c:f>
              <c:strCache>
                <c:ptCount val="1"/>
                <c:pt idx="0">
                  <c:v>Gas mcf</c:v>
                </c:pt>
              </c:strCache>
            </c:strRef>
          </c:tx>
          <c:spPr>
            <a:ln>
              <a:solidFill>
                <a:srgbClr val="FFFF00"/>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3.5114379084967201E-2"/>
                  <c:y val="9.9444444444444446E-2"/>
                </c:manualLayout>
              </c:layout>
              <c:numFmt formatCode="#,##0.0" sourceLinked="0"/>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1Q13</c:v>
                </c:pt>
                <c:pt idx="1">
                  <c:v>2Q13</c:v>
                </c:pt>
                <c:pt idx="2">
                  <c:v>3Q13</c:v>
                </c:pt>
                <c:pt idx="3">
                  <c:v>4Q13</c:v>
                </c:pt>
                <c:pt idx="4">
                  <c:v>1Q14</c:v>
                </c:pt>
                <c:pt idx="5">
                  <c:v>2Q14</c:v>
                </c:pt>
                <c:pt idx="6">
                  <c:v>3Q14</c:v>
                </c:pt>
                <c:pt idx="7">
                  <c:v>4Q14</c:v>
                </c:pt>
                <c:pt idx="8">
                  <c:v>1Q15</c:v>
                </c:pt>
                <c:pt idx="9">
                  <c:v>2Q15</c:v>
                </c:pt>
                <c:pt idx="10">
                  <c:v>3Q15</c:v>
                </c:pt>
                <c:pt idx="11">
                  <c:v>4Q15</c:v>
                </c:pt>
              </c:strCache>
            </c:strRef>
          </c:cat>
          <c:val>
            <c:numRef>
              <c:f>Sheet1!$B$3:$M$3</c:f>
              <c:numCache>
                <c:formatCode>_(* #,##0_);_(* \(#,##0\);_(* "-"??_);_(@_)</c:formatCode>
                <c:ptCount val="12"/>
                <c:pt idx="0">
                  <c:v>8296256</c:v>
                </c:pt>
                <c:pt idx="1">
                  <c:v>15065106</c:v>
                </c:pt>
                <c:pt idx="2">
                  <c:v>33630795</c:v>
                </c:pt>
                <c:pt idx="3">
                  <c:v>43124516</c:v>
                </c:pt>
                <c:pt idx="4">
                  <c:v>67329316</c:v>
                </c:pt>
                <c:pt idx="5" formatCode="General">
                  <c:v>88802716</c:v>
                </c:pt>
                <c:pt idx="6" formatCode="#,##0">
                  <c:v>131754422.65400003</c:v>
                </c:pt>
                <c:pt idx="7" formatCode="#,##0">
                  <c:v>165020459.07000002</c:v>
                </c:pt>
                <c:pt idx="8" formatCode="#,##0">
                  <c:v>183585251</c:v>
                </c:pt>
                <c:pt idx="9" formatCode="#,##0">
                  <c:v>221964869</c:v>
                </c:pt>
                <c:pt idx="10" formatCode="_(* #,##0.0_);_(* \(#,##0.0\);_(* &quot;-&quot;??_);_(@_)">
                  <c:v>245832215</c:v>
                </c:pt>
                <c:pt idx="11" formatCode="#,##0">
                  <c:v>302505428</c:v>
                </c:pt>
              </c:numCache>
            </c:numRef>
          </c:val>
          <c:smooth val="0"/>
        </c:ser>
        <c:dLbls>
          <c:showLegendKey val="0"/>
          <c:showVal val="0"/>
          <c:showCatName val="0"/>
          <c:showSerName val="0"/>
          <c:showPercent val="0"/>
          <c:showBubbleSize val="0"/>
        </c:dLbls>
        <c:marker val="1"/>
        <c:smooth val="0"/>
        <c:axId val="570960064"/>
        <c:axId val="570949480"/>
      </c:lineChart>
      <c:catAx>
        <c:axId val="570960064"/>
        <c:scaling>
          <c:orientation val="minMax"/>
        </c:scaling>
        <c:delete val="0"/>
        <c:axPos val="b"/>
        <c:numFmt formatCode="General" sourceLinked="0"/>
        <c:majorTickMark val="out"/>
        <c:minorTickMark val="none"/>
        <c:tickLblPos val="low"/>
        <c:crossAx val="570949480"/>
        <c:crosses val="autoZero"/>
        <c:auto val="1"/>
        <c:lblAlgn val="ctr"/>
        <c:lblOffset val="100"/>
        <c:tickLblSkip val="2"/>
        <c:noMultiLvlLbl val="0"/>
      </c:catAx>
      <c:valAx>
        <c:axId val="570949480"/>
        <c:scaling>
          <c:orientation val="minMax"/>
        </c:scaling>
        <c:delete val="0"/>
        <c:axPos val="l"/>
        <c:majorGridlines/>
        <c:title>
          <c:tx>
            <c:rich>
              <a:bodyPr rot="0" vert="horz"/>
              <a:lstStyle/>
              <a:p>
                <a:pPr>
                  <a:defRPr/>
                </a:pPr>
                <a:r>
                  <a:rPr lang="en-US" sz="1200" dirty="0" smtClean="0"/>
                  <a:t>Gas Production (</a:t>
                </a:r>
                <a:r>
                  <a:rPr lang="en-US" sz="1200" dirty="0" err="1" smtClean="0"/>
                  <a:t>mcf</a:t>
                </a:r>
                <a:r>
                  <a:rPr lang="en-US" sz="1200" dirty="0" smtClean="0"/>
                  <a:t> in millions)</a:t>
                </a:r>
                <a:endParaRPr lang="en-US" dirty="0"/>
              </a:p>
            </c:rich>
          </c:tx>
          <c:layout>
            <c:manualLayout>
              <c:xMode val="edge"/>
              <c:yMode val="edge"/>
              <c:x val="9.8039215686274508E-3"/>
              <c:y val="1.6598206474190726E-2"/>
            </c:manualLayout>
          </c:layout>
          <c:overlay val="0"/>
        </c:title>
        <c:numFmt formatCode="#,##0" sourceLinked="0"/>
        <c:majorTickMark val="out"/>
        <c:minorTickMark val="none"/>
        <c:tickLblPos val="nextTo"/>
        <c:crossAx val="570960064"/>
        <c:crosses val="autoZero"/>
        <c:crossBetween val="between"/>
        <c:dispUnits>
          <c:builtInUnit val="millions"/>
          <c:dispUnitsLbl/>
        </c:dispUnits>
      </c:valAx>
      <c:valAx>
        <c:axId val="570955360"/>
        <c:scaling>
          <c:orientation val="minMax"/>
        </c:scaling>
        <c:delete val="0"/>
        <c:axPos val="r"/>
        <c:title>
          <c:tx>
            <c:rich>
              <a:bodyPr rot="0" vert="horz"/>
              <a:lstStyle/>
              <a:p>
                <a:pPr>
                  <a:defRPr sz="1200"/>
                </a:pPr>
                <a:r>
                  <a:rPr lang="en-US" sz="1200" dirty="0" smtClean="0"/>
                  <a:t>Oil Production (</a:t>
                </a:r>
                <a:r>
                  <a:rPr lang="en-US" sz="1200" dirty="0" err="1" smtClean="0"/>
                  <a:t>brls</a:t>
                </a:r>
                <a:r>
                  <a:rPr lang="en-US" sz="1200" dirty="0" smtClean="0"/>
                  <a:t> in millions</a:t>
                </a:r>
                <a:endParaRPr lang="en-US" sz="1200" dirty="0"/>
              </a:p>
            </c:rich>
          </c:tx>
          <c:layout>
            <c:manualLayout>
              <c:xMode val="edge"/>
              <c:yMode val="edge"/>
              <c:x val="0.77608653697699548"/>
              <c:y val="1.9375984251968483E-2"/>
            </c:manualLayout>
          </c:layout>
          <c:overlay val="0"/>
        </c:title>
        <c:numFmt formatCode="#,##0" sourceLinked="0"/>
        <c:majorTickMark val="out"/>
        <c:minorTickMark val="none"/>
        <c:tickLblPos val="nextTo"/>
        <c:crossAx val="570955752"/>
        <c:crosses val="max"/>
        <c:crossBetween val="between"/>
        <c:dispUnits>
          <c:builtInUnit val="millions"/>
          <c:dispUnitsLbl/>
        </c:dispUnits>
      </c:valAx>
      <c:catAx>
        <c:axId val="570955752"/>
        <c:scaling>
          <c:orientation val="minMax"/>
        </c:scaling>
        <c:delete val="1"/>
        <c:axPos val="b"/>
        <c:numFmt formatCode="General" sourceLinked="1"/>
        <c:majorTickMark val="out"/>
        <c:minorTickMark val="none"/>
        <c:tickLblPos val="nextTo"/>
        <c:crossAx val="570955360"/>
        <c:crosses val="autoZero"/>
        <c:auto val="1"/>
        <c:lblAlgn val="ctr"/>
        <c:lblOffset val="100"/>
        <c:noMultiLvlLbl val="0"/>
      </c:catAx>
    </c:plotArea>
    <c:legend>
      <c:legendPos val="l"/>
      <c:legendEntry>
        <c:idx val="0"/>
        <c:txPr>
          <a:bodyPr/>
          <a:lstStyle/>
          <a:p>
            <a:pPr>
              <a:defRPr>
                <a:solidFill>
                  <a:srgbClr val="0070C0"/>
                </a:solidFill>
              </a:defRPr>
            </a:pPr>
            <a:endParaRPr lang="en-US"/>
          </a:p>
        </c:txPr>
      </c:legendEntry>
      <c:layout>
        <c:manualLayout>
          <c:xMode val="edge"/>
          <c:yMode val="edge"/>
          <c:x val="0.17647058823529413"/>
          <c:y val="0.18504461942257219"/>
          <c:w val="0.16060483248417476"/>
          <c:h val="0.15213298337707787"/>
        </c:manualLayout>
      </c:layout>
      <c:overlay val="0"/>
    </c:legend>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1999511090525447E-2"/>
          <c:y val="8.2231394462788931E-2"/>
          <c:w val="0.89028807060882098"/>
          <c:h val="0.735349300087489"/>
        </c:manualLayout>
      </c:layout>
      <c:areaChart>
        <c:grouping val="standard"/>
        <c:varyColors val="0"/>
        <c:ser>
          <c:idx val="0"/>
          <c:order val="0"/>
          <c:tx>
            <c:strRef>
              <c:f>Sheet1!$B$1</c:f>
              <c:strCache>
                <c:ptCount val="1"/>
                <c:pt idx="0">
                  <c:v>Oil</c:v>
                </c:pt>
              </c:strCache>
            </c:strRef>
          </c:tx>
          <c:spPr>
            <a:solidFill>
              <a:srgbClr val="00B0F0"/>
            </a:solidFill>
            <a:ln>
              <a:solidFill>
                <a:srgbClr val="0070C0"/>
              </a:solidFill>
            </a:ln>
          </c:spPr>
          <c:dPt>
            <c:idx val="0"/>
            <c:bubble3D val="0"/>
          </c:dPt>
          <c:dPt>
            <c:idx val="1"/>
            <c:bubble3D val="0"/>
          </c:dPt>
          <c:dPt>
            <c:idx val="2"/>
            <c:bubble3D val="0"/>
          </c:dPt>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Sheet1!$B$2:$B$37</c:f>
              <c:numCache>
                <c:formatCode>0.0%</c:formatCode>
                <c:ptCount val="36"/>
                <c:pt idx="0">
                  <c:v>9.9850331409022761E-2</c:v>
                </c:pt>
                <c:pt idx="1">
                  <c:v>-8.6080406925559974E-2</c:v>
                </c:pt>
                <c:pt idx="2">
                  <c:v>2.7418635755684439E-2</c:v>
                </c:pt>
                <c:pt idx="3">
                  <c:v>-6.4354855866397304E-2</c:v>
                </c:pt>
                <c:pt idx="4">
                  <c:v>-8.3009331259719987E-2</c:v>
                </c:pt>
                <c:pt idx="5">
                  <c:v>7.1711441721073257E-3</c:v>
                </c:pt>
                <c:pt idx="6">
                  <c:v>0.14818832718594049</c:v>
                </c:pt>
                <c:pt idx="7">
                  <c:v>0.10663938153706241</c:v>
                </c:pt>
                <c:pt idx="8">
                  <c:v>4.6745813016747892E-2</c:v>
                </c:pt>
                <c:pt idx="9">
                  <c:v>9.829968119022317E-2</c:v>
                </c:pt>
                <c:pt idx="10">
                  <c:v>-7.6152683295540452E-2</c:v>
                </c:pt>
                <c:pt idx="11">
                  <c:v>-0.24840764331210197</c:v>
                </c:pt>
                <c:pt idx="12">
                  <c:v>-0.50896202531645562</c:v>
                </c:pt>
                <c:pt idx="13">
                  <c:v>-0.44025157232704398</c:v>
                </c:pt>
                <c:pt idx="14">
                  <c:v>-0.52454489670689297</c:v>
                </c:pt>
                <c:pt idx="15">
                  <c:v>-0.42673592126845272</c:v>
                </c:pt>
                <c:pt idx="16">
                  <c:v>-0.31222932563415134</c:v>
                </c:pt>
              </c:numCache>
            </c:numRef>
          </c:val>
        </c:ser>
        <c:ser>
          <c:idx val="1"/>
          <c:order val="1"/>
          <c:tx>
            <c:strRef>
              <c:f>Sheet1!$C$1</c:f>
              <c:strCache>
                <c:ptCount val="1"/>
                <c:pt idx="0">
                  <c:v>Oil Forecast</c:v>
                </c:pt>
              </c:strCache>
            </c:strRef>
          </c:tx>
          <c:spPr>
            <a:solidFill>
              <a:srgbClr val="92D050"/>
            </a:solidFill>
            <a:ln>
              <a:solidFill>
                <a:srgbClr val="FFFF00"/>
              </a:solidFill>
            </a:ln>
          </c:spPr>
          <c:dLbls>
            <c:dLbl>
              <c:idx val="16"/>
              <c:layout>
                <c:manualLayout>
                  <c:x val="-2.6143790849673144E-2"/>
                  <c:y val="-3.4946448226229783E-2"/>
                </c:manualLayout>
              </c:layout>
              <c:showLegendKey val="0"/>
              <c:showVal val="1"/>
              <c:showCatName val="0"/>
              <c:showSerName val="0"/>
              <c:showPercent val="0"/>
              <c:showBubbleSize val="0"/>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Sheet1!$C$2:$C$37</c:f>
              <c:numCache>
                <c:formatCode>General</c:formatCode>
                <c:ptCount val="36"/>
                <c:pt idx="16" formatCode="0.0%">
                  <c:v>-0.31222932563415134</c:v>
                </c:pt>
                <c:pt idx="17" formatCode="0.0%">
                  <c:v>-0.19004280488632055</c:v>
                </c:pt>
                <c:pt idx="18" formatCode="0.0%">
                  <c:v>-2.0621053553990482E-2</c:v>
                </c:pt>
                <c:pt idx="19" formatCode="0.0%">
                  <c:v>6.8220291939655051E-2</c:v>
                </c:pt>
                <c:pt idx="20" formatCode="0.0%">
                  <c:v>0.12258431159365982</c:v>
                </c:pt>
                <c:pt idx="21" formatCode="0.0%">
                  <c:v>0.15449503768896344</c:v>
                </c:pt>
                <c:pt idx="22" formatCode="0.0%">
                  <c:v>0.13734971676294916</c:v>
                </c:pt>
                <c:pt idx="23" formatCode="0.0%">
                  <c:v>0.1165658904084491</c:v>
                </c:pt>
                <c:pt idx="24" formatCode="0.0%">
                  <c:v>9.1028239217169099E-2</c:v>
                </c:pt>
                <c:pt idx="25" formatCode="0.0%">
                  <c:v>7.504732534988065E-2</c:v>
                </c:pt>
                <c:pt idx="26" formatCode="0.0%">
                  <c:v>8.0869871081451342E-2</c:v>
                </c:pt>
                <c:pt idx="27" formatCode="0.0%">
                  <c:v>9.0487019577905642E-2</c:v>
                </c:pt>
                <c:pt idx="28" formatCode="0.0%">
                  <c:v>0.1099348373439185</c:v>
                </c:pt>
                <c:pt idx="29" formatCode="0.0%">
                  <c:v>0.12587486170256867</c:v>
                </c:pt>
                <c:pt idx="30" formatCode="0.0%">
                  <c:v>0.12430373404720603</c:v>
                </c:pt>
                <c:pt idx="31" formatCode="0.0%">
                  <c:v>0.11257857190361051</c:v>
                </c:pt>
                <c:pt idx="32" formatCode="0.0%">
                  <c:v>8.6669187695843808E-2</c:v>
                </c:pt>
                <c:pt idx="33" formatCode="0.0%">
                  <c:v>5.7231892936897198E-2</c:v>
                </c:pt>
                <c:pt idx="34" formatCode="0.0%">
                  <c:v>3.7678843257664449E-2</c:v>
                </c:pt>
                <c:pt idx="35" formatCode="0.0%">
                  <c:v>2.4502933879422185E-2</c:v>
                </c:pt>
              </c:numCache>
            </c:numRef>
          </c:val>
        </c:ser>
        <c:dLbls>
          <c:showLegendKey val="0"/>
          <c:showVal val="0"/>
          <c:showCatName val="0"/>
          <c:showSerName val="0"/>
          <c:showPercent val="0"/>
          <c:showBubbleSize val="0"/>
        </c:dLbls>
        <c:axId val="570948304"/>
        <c:axId val="332281480"/>
      </c:areaChart>
      <c:lineChart>
        <c:grouping val="standard"/>
        <c:varyColors val="0"/>
        <c:ser>
          <c:idx val="2"/>
          <c:order val="2"/>
          <c:tx>
            <c:strRef>
              <c:f>Sheet1!$D$1</c:f>
              <c:strCache>
                <c:ptCount val="1"/>
                <c:pt idx="0">
                  <c:v>Gas</c:v>
                </c:pt>
              </c:strCache>
            </c:strRef>
          </c:tx>
          <c:spPr>
            <a:ln w="44450">
              <a:solidFill>
                <a:schemeClr val="tx1"/>
              </a:solidFill>
            </a:ln>
          </c:spPr>
          <c:marker>
            <c:symbol val="none"/>
          </c:marker>
          <c:dLbls>
            <c:dLbl>
              <c:idx val="16"/>
              <c:layout>
                <c:manualLayout>
                  <c:x val="-1.6339869281045753E-2"/>
                  <c:y val="9.13978494623654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Sheet1!$D$2:$D$37</c:f>
              <c:numCache>
                <c:formatCode>0.0%</c:formatCode>
                <c:ptCount val="36"/>
                <c:pt idx="0">
                  <c:v>-0.41387559808612429</c:v>
                </c:pt>
                <c:pt idx="1">
                  <c:v>-0.47706422018348638</c:v>
                </c:pt>
                <c:pt idx="2">
                  <c:v>-0.30266343825665865</c:v>
                </c:pt>
                <c:pt idx="3">
                  <c:v>2.102102102102088E-2</c:v>
                </c:pt>
                <c:pt idx="4">
                  <c:v>0.42448979591836733</c:v>
                </c:pt>
                <c:pt idx="5">
                  <c:v>0.75877192982456143</c:v>
                </c:pt>
                <c:pt idx="6">
                  <c:v>0.23611111111111116</c:v>
                </c:pt>
                <c:pt idx="7">
                  <c:v>0.13235294117647056</c:v>
                </c:pt>
                <c:pt idx="8">
                  <c:v>0.48997134670487097</c:v>
                </c:pt>
                <c:pt idx="9">
                  <c:v>0.14962593516209499</c:v>
                </c:pt>
                <c:pt idx="10">
                  <c:v>0.11235955056179781</c:v>
                </c:pt>
                <c:pt idx="11">
                  <c:v>-1.558441558441559E-2</c:v>
                </c:pt>
                <c:pt idx="12">
                  <c:v>-0.44230769230769229</c:v>
                </c:pt>
                <c:pt idx="13">
                  <c:v>-0.40347071583514105</c:v>
                </c:pt>
                <c:pt idx="14">
                  <c:v>-0.30303030303030309</c:v>
                </c:pt>
                <c:pt idx="15">
                  <c:v>-0.44063324538258575</c:v>
                </c:pt>
                <c:pt idx="16">
                  <c:v>-0.31034482758620685</c:v>
                </c:pt>
              </c:numCache>
            </c:numRef>
          </c:val>
          <c:smooth val="1"/>
        </c:ser>
        <c:ser>
          <c:idx val="3"/>
          <c:order val="3"/>
          <c:tx>
            <c:strRef>
              <c:f>Sheet1!$E$1</c:f>
              <c:strCache>
                <c:ptCount val="1"/>
                <c:pt idx="0">
                  <c:v>Gas Forecast</c:v>
                </c:pt>
              </c:strCache>
            </c:strRef>
          </c:tx>
          <c:spPr>
            <a:ln w="44450">
              <a:solidFill>
                <a:schemeClr val="tx1"/>
              </a:solidFill>
              <a:prstDash val="dash"/>
            </a:ln>
          </c:spPr>
          <c:marker>
            <c:symbol val="none"/>
          </c:marker>
          <c:dLbls>
            <c:dLbl>
              <c:idx val="16"/>
              <c:layout>
                <c:manualLayout>
                  <c:x val="1.1437908496732025E-2"/>
                  <c:y val="-2.6881720430107529E-3"/>
                </c:manualLayout>
              </c:layout>
              <c:spPr/>
              <c:txPr>
                <a:bodyPr/>
                <a:lstStyle/>
                <a:p>
                  <a:pPr>
                    <a:defRPr>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Sheet1!$E$2:$E$37</c:f>
              <c:numCache>
                <c:formatCode>General</c:formatCode>
                <c:ptCount val="36"/>
                <c:pt idx="16" formatCode="0.0%">
                  <c:v>-0.31</c:v>
                </c:pt>
                <c:pt idx="17" formatCode="0.0%">
                  <c:v>-9.0481308991140721E-2</c:v>
                </c:pt>
                <c:pt idx="18" formatCode="0.0%">
                  <c:v>0.10967552089887395</c:v>
                </c:pt>
                <c:pt idx="19" formatCode="0.0%">
                  <c:v>0.19485258006335687</c:v>
                </c:pt>
                <c:pt idx="20" formatCode="0.0%">
                  <c:v>0.23247762287977464</c:v>
                </c:pt>
                <c:pt idx="21" formatCode="0.0%">
                  <c:v>0.20329959640065598</c:v>
                </c:pt>
                <c:pt idx="22" formatCode="0.0%">
                  <c:v>0.13430426765606984</c:v>
                </c:pt>
                <c:pt idx="23" formatCode="0.0%">
                  <c:v>7.8311309575266178E-2</c:v>
                </c:pt>
                <c:pt idx="24" formatCode="0.0%">
                  <c:v>5.2010386923087702E-2</c:v>
                </c:pt>
                <c:pt idx="25" formatCode="0.0%">
                  <c:v>5.539058175140818E-2</c:v>
                </c:pt>
                <c:pt idx="26" formatCode="0.0%">
                  <c:v>7.9078036390746342E-2</c:v>
                </c:pt>
                <c:pt idx="27" formatCode="0.0%">
                  <c:v>0.106913568930981</c:v>
                </c:pt>
                <c:pt idx="28" formatCode="0.0%">
                  <c:v>0.12293459329012199</c:v>
                </c:pt>
                <c:pt idx="29" formatCode="0.0%">
                  <c:v>0.12395625273338493</c:v>
                </c:pt>
                <c:pt idx="30" formatCode="0.0%">
                  <c:v>0.11295082083663854</c:v>
                </c:pt>
                <c:pt idx="31" formatCode="0.0%">
                  <c:v>9.4298129749245382E-2</c:v>
                </c:pt>
                <c:pt idx="32" formatCode="0.0%">
                  <c:v>7.8158612866944269E-2</c:v>
                </c:pt>
                <c:pt idx="33" formatCode="0.0%">
                  <c:v>6.9073290494533035E-2</c:v>
                </c:pt>
                <c:pt idx="34" formatCode="0.0%">
                  <c:v>6.8354422094393158E-2</c:v>
                </c:pt>
                <c:pt idx="35" formatCode="0.0%">
                  <c:v>7.6247135247304226E-2</c:v>
                </c:pt>
              </c:numCache>
            </c:numRef>
          </c:val>
          <c:smooth val="1"/>
        </c:ser>
        <c:ser>
          <c:idx val="4"/>
          <c:order val="4"/>
          <c:tx>
            <c:strRef>
              <c:f>Sheet1!$F$1</c:f>
              <c:strCache>
                <c:ptCount val="1"/>
                <c:pt idx="0">
                  <c:v>Coal</c:v>
                </c:pt>
              </c:strCache>
            </c:strRef>
          </c:tx>
          <c:spPr>
            <a:ln w="44450">
              <a:solidFill>
                <a:srgbClr val="C00000"/>
              </a:solidFill>
              <a:prstDash val="solid"/>
            </a:ln>
          </c:spPr>
          <c:marker>
            <c:symbol val="none"/>
          </c:marker>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Sheet1!$F$2:$F$37</c:f>
              <c:numCache>
                <c:formatCode>0.0%</c:formatCode>
                <c:ptCount val="36"/>
                <c:pt idx="0">
                  <c:v>-0.11894978938936085</c:v>
                </c:pt>
                <c:pt idx="1">
                  <c:v>-0.20762489286998176</c:v>
                </c:pt>
                <c:pt idx="2">
                  <c:v>-0.2631260818199318</c:v>
                </c:pt>
                <c:pt idx="3">
                  <c:v>-0.24398804861775825</c:v>
                </c:pt>
                <c:pt idx="4">
                  <c:v>-0.18258344576757768</c:v>
                </c:pt>
                <c:pt idx="5">
                  <c:v>-9.9039393384711571E-2</c:v>
                </c:pt>
                <c:pt idx="6">
                  <c:v>-0.13560137647714099</c:v>
                </c:pt>
                <c:pt idx="7">
                  <c:v>-5.6096999462819652E-2</c:v>
                </c:pt>
                <c:pt idx="8">
                  <c:v>-0.17026086332484225</c:v>
                </c:pt>
                <c:pt idx="9">
                  <c:v>-0.155811503524659</c:v>
                </c:pt>
                <c:pt idx="10">
                  <c:v>-0.12164733947744155</c:v>
                </c:pt>
                <c:pt idx="11">
                  <c:v>-0.23292682926829278</c:v>
                </c:pt>
                <c:pt idx="12">
                  <c:v>-0.20595485210171283</c:v>
                </c:pt>
                <c:pt idx="13">
                  <c:v>-0.18779502166958306</c:v>
                </c:pt>
                <c:pt idx="14">
                  <c:v>-0.15312876625220617</c:v>
                </c:pt>
                <c:pt idx="15">
                  <c:v>-0.16792493410140374</c:v>
                </c:pt>
                <c:pt idx="16">
                  <c:v>-0.20092797589313249</c:v>
                </c:pt>
              </c:numCache>
            </c:numRef>
          </c:val>
          <c:smooth val="1"/>
        </c:ser>
        <c:ser>
          <c:idx val="5"/>
          <c:order val="5"/>
          <c:tx>
            <c:strRef>
              <c:f>Sheet1!$G$1</c:f>
              <c:strCache>
                <c:ptCount val="1"/>
                <c:pt idx="0">
                  <c:v>Coal Forecast</c:v>
                </c:pt>
              </c:strCache>
            </c:strRef>
          </c:tx>
          <c:spPr>
            <a:ln w="44450">
              <a:solidFill>
                <a:srgbClr val="C00000"/>
              </a:solidFill>
              <a:prstDash val="dash"/>
            </a:ln>
          </c:spPr>
          <c:marker>
            <c:symbol val="none"/>
          </c:marker>
          <c:cat>
            <c:strRef>
              <c:f>Sheet1!$A$2:$A$37</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Sheet1!$G$2:$G$37</c:f>
              <c:numCache>
                <c:formatCode>General</c:formatCode>
                <c:ptCount val="36"/>
                <c:pt idx="16" formatCode="0.0%">
                  <c:v>-0.20092797589313249</c:v>
                </c:pt>
                <c:pt idx="17" formatCode="0.0%">
                  <c:v>-0.22959288532329927</c:v>
                </c:pt>
                <c:pt idx="18" formatCode="0.0%">
                  <c:v>-0.2341143902643181</c:v>
                </c:pt>
                <c:pt idx="19" formatCode="0.0%">
                  <c:v>-0.22983778494823021</c:v>
                </c:pt>
                <c:pt idx="20" formatCode="0.0%">
                  <c:v>-0.21774867199548187</c:v>
                </c:pt>
                <c:pt idx="21" formatCode="0.0%">
                  <c:v>-0.20062041250993173</c:v>
                </c:pt>
                <c:pt idx="22" formatCode="0.0%">
                  <c:v>-0.18736263410540044</c:v>
                </c:pt>
                <c:pt idx="23" formatCode="0.0%">
                  <c:v>-0.18319232222921863</c:v>
                </c:pt>
                <c:pt idx="24" formatCode="0.0%">
                  <c:v>-0.1756215183109027</c:v>
                </c:pt>
                <c:pt idx="25" formatCode="0.0%">
                  <c:v>-0.16491049207847983</c:v>
                </c:pt>
                <c:pt idx="26" formatCode="0.0%">
                  <c:v>-0.15296359101059409</c:v>
                </c:pt>
                <c:pt idx="27" formatCode="0.0%">
                  <c:v>-0.15592773120580899</c:v>
                </c:pt>
                <c:pt idx="28" formatCode="0.0%">
                  <c:v>-0.15951757770840447</c:v>
                </c:pt>
                <c:pt idx="29" formatCode="0.0%">
                  <c:v>-0.16228245218841042</c:v>
                </c:pt>
                <c:pt idx="30" formatCode="0.0%">
                  <c:v>-0.16720146096493688</c:v>
                </c:pt>
                <c:pt idx="31" formatCode="0.0%">
                  <c:v>-0.17939997992591586</c:v>
                </c:pt>
                <c:pt idx="32" formatCode="0.0%">
                  <c:v>-0.18744752986578589</c:v>
                </c:pt>
                <c:pt idx="33" formatCode="0.0%">
                  <c:v>-0.19048323288013436</c:v>
                </c:pt>
                <c:pt idx="34" formatCode="0.0%">
                  <c:v>-0.19156636581923064</c:v>
                </c:pt>
                <c:pt idx="35" formatCode="0.0%">
                  <c:v>-0.2013247621740476</c:v>
                </c:pt>
              </c:numCache>
            </c:numRef>
          </c:val>
          <c:smooth val="0"/>
        </c:ser>
        <c:dLbls>
          <c:showLegendKey val="0"/>
          <c:showVal val="0"/>
          <c:showCatName val="0"/>
          <c:showSerName val="0"/>
          <c:showPercent val="0"/>
          <c:showBubbleSize val="0"/>
        </c:dLbls>
        <c:marker val="1"/>
        <c:smooth val="0"/>
        <c:axId val="570948304"/>
        <c:axId val="332281480"/>
      </c:lineChart>
      <c:catAx>
        <c:axId val="570948304"/>
        <c:scaling>
          <c:orientation val="minMax"/>
        </c:scaling>
        <c:delete val="0"/>
        <c:axPos val="b"/>
        <c:numFmt formatCode="General" sourceLinked="1"/>
        <c:majorTickMark val="out"/>
        <c:minorTickMark val="none"/>
        <c:tickLblPos val="low"/>
        <c:crossAx val="332281480"/>
        <c:crosses val="autoZero"/>
        <c:auto val="1"/>
        <c:lblAlgn val="ctr"/>
        <c:lblOffset val="100"/>
        <c:tickLblSkip val="4"/>
        <c:noMultiLvlLbl val="0"/>
      </c:catAx>
      <c:valAx>
        <c:axId val="332281480"/>
        <c:scaling>
          <c:orientation val="minMax"/>
          <c:max val="0.8"/>
        </c:scaling>
        <c:delete val="0"/>
        <c:axPos val="l"/>
        <c:majorGridlines/>
        <c:numFmt formatCode="0%" sourceLinked="0"/>
        <c:majorTickMark val="out"/>
        <c:minorTickMark val="none"/>
        <c:tickLblPos val="nextTo"/>
        <c:crossAx val="570948304"/>
        <c:crosses val="autoZero"/>
        <c:crossBetween val="between"/>
      </c:valAx>
    </c:plotArea>
    <c:legend>
      <c:legendPos val="l"/>
      <c:legendEntry>
        <c:idx val="0"/>
        <c:txPr>
          <a:bodyPr/>
          <a:lstStyle/>
          <a:p>
            <a:pPr>
              <a:defRPr sz="1400">
                <a:solidFill>
                  <a:srgbClr val="0070C0"/>
                </a:solidFill>
              </a:defRPr>
            </a:pPr>
            <a:endParaRPr lang="en-US"/>
          </a:p>
        </c:txPr>
      </c:legendEntry>
      <c:legendEntry>
        <c:idx val="3"/>
        <c:txPr>
          <a:bodyPr/>
          <a:lstStyle/>
          <a:p>
            <a:pPr>
              <a:defRPr sz="1400">
                <a:solidFill>
                  <a:srgbClr val="C00000"/>
                </a:solidFill>
              </a:defRPr>
            </a:pPr>
            <a:endParaRPr lang="en-US"/>
          </a:p>
        </c:txPr>
      </c:legendEntry>
      <c:legendEntry>
        <c:idx val="4"/>
        <c:txPr>
          <a:bodyPr/>
          <a:lstStyle/>
          <a:p>
            <a:pPr>
              <a:defRPr sz="1400">
                <a:solidFill>
                  <a:srgbClr val="C00000"/>
                </a:solidFill>
              </a:defRPr>
            </a:pPr>
            <a:endParaRPr lang="en-US"/>
          </a:p>
        </c:txPr>
      </c:legendEntry>
      <c:layout>
        <c:manualLayout>
          <c:xMode val="edge"/>
          <c:yMode val="edge"/>
          <c:x val="0.51960784313725494"/>
          <c:y val="9.5707603081872816E-2"/>
          <c:w val="0.43728796768051059"/>
          <c:h val="0.19333248666497332"/>
        </c:manualLayout>
      </c:layout>
      <c:overlay val="0"/>
      <c:txPr>
        <a:bodyPr/>
        <a:lstStyle/>
        <a:p>
          <a:pPr>
            <a:defRPr sz="1400"/>
          </a:pPr>
          <a:endParaRPr lang="en-US"/>
        </a:p>
      </c:txPr>
    </c:legend>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94508774638463E-2"/>
          <c:y val="4.3888888888888887E-2"/>
          <c:w val="0.8899507230713809"/>
          <c:h val="0.77594444444444444"/>
        </c:manualLayout>
      </c:layout>
      <c:lineChart>
        <c:grouping val="standard"/>
        <c:varyColors val="0"/>
        <c:ser>
          <c:idx val="0"/>
          <c:order val="0"/>
          <c:tx>
            <c:strRef>
              <c:f>Sheet1!$B$1</c:f>
              <c:strCache>
                <c:ptCount val="1"/>
                <c:pt idx="0">
                  <c:v>Cincinnati</c:v>
                </c:pt>
              </c:strCache>
            </c:strRef>
          </c:tx>
          <c:spPr>
            <a:ln w="38100">
              <a:solidFill>
                <a:srgbClr val="FFC00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Sheet1!$B$2:$B$33</c:f>
              <c:numCache>
                <c:formatCode>0.0%</c:formatCode>
                <c:ptCount val="32"/>
                <c:pt idx="0">
                  <c:v>0.96187062542334612</c:v>
                </c:pt>
                <c:pt idx="1">
                  <c:v>0.96549258673891769</c:v>
                </c:pt>
                <c:pt idx="2">
                  <c:v>0.96612431736363724</c:v>
                </c:pt>
                <c:pt idx="3">
                  <c:v>0.96791021628175844</c:v>
                </c:pt>
                <c:pt idx="4">
                  <c:v>0.96766853932584274</c:v>
                </c:pt>
                <c:pt idx="5">
                  <c:v>0.96829749992979963</c:v>
                </c:pt>
                <c:pt idx="6">
                  <c:v>0.96883049012654443</c:v>
                </c:pt>
                <c:pt idx="7">
                  <c:v>0.96887383951329331</c:v>
                </c:pt>
                <c:pt idx="8">
                  <c:v>0.96910109749184548</c:v>
                </c:pt>
                <c:pt idx="9">
                  <c:v>0.96930459642088063</c:v>
                </c:pt>
                <c:pt idx="10">
                  <c:v>0.96754605202258637</c:v>
                </c:pt>
                <c:pt idx="11">
                  <c:v>0.96802763180982809</c:v>
                </c:pt>
                <c:pt idx="12">
                  <c:v>0.96626498274887784</c:v>
                </c:pt>
              </c:numCache>
            </c:numRef>
          </c:val>
          <c:smooth val="1"/>
        </c:ser>
        <c:ser>
          <c:idx val="1"/>
          <c:order val="1"/>
          <c:tx>
            <c:strRef>
              <c:f>Sheet1!$C$1</c:f>
              <c:strCache>
                <c:ptCount val="1"/>
                <c:pt idx="0">
                  <c:v>Column1</c:v>
                </c:pt>
              </c:strCache>
            </c:strRef>
          </c:tx>
          <c:spPr>
            <a:ln w="38100">
              <a:solidFill>
                <a:srgbClr val="FFC000"/>
              </a:solidFill>
              <a:prstDash val="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Sheet1!$C$2:$C$33</c:f>
              <c:numCache>
                <c:formatCode>0.0%</c:formatCode>
                <c:ptCount val="32"/>
                <c:pt idx="0">
                  <c:v>0.96187062542334612</c:v>
                </c:pt>
                <c:pt idx="1">
                  <c:v>0.96549258673891769</c:v>
                </c:pt>
                <c:pt idx="2">
                  <c:v>0.96612431736363724</c:v>
                </c:pt>
                <c:pt idx="3">
                  <c:v>0.96791021628175844</c:v>
                </c:pt>
                <c:pt idx="4">
                  <c:v>0.96766853932584274</c:v>
                </c:pt>
                <c:pt idx="5">
                  <c:v>0.96829749992979963</c:v>
                </c:pt>
                <c:pt idx="6">
                  <c:v>0.96883049012654443</c:v>
                </c:pt>
                <c:pt idx="7">
                  <c:v>0.96887383951329331</c:v>
                </c:pt>
                <c:pt idx="8">
                  <c:v>0.96910109749184548</c:v>
                </c:pt>
                <c:pt idx="9">
                  <c:v>0.96930459642088063</c:v>
                </c:pt>
                <c:pt idx="10">
                  <c:v>0.96754605202258637</c:v>
                </c:pt>
                <c:pt idx="11">
                  <c:v>0.96802763180982809</c:v>
                </c:pt>
                <c:pt idx="12">
                  <c:v>0.96626498274887784</c:v>
                </c:pt>
                <c:pt idx="13">
                  <c:v>0.95852374766279713</c:v>
                </c:pt>
                <c:pt idx="14">
                  <c:v>0.95520274157432505</c:v>
                </c:pt>
                <c:pt idx="15">
                  <c:v>0.95307165297159502</c:v>
                </c:pt>
                <c:pt idx="16">
                  <c:v>0.95342375786794831</c:v>
                </c:pt>
                <c:pt idx="17">
                  <c:v>0.94828111169493623</c:v>
                </c:pt>
                <c:pt idx="18">
                  <c:v>0.94621799230000259</c:v>
                </c:pt>
                <c:pt idx="19">
                  <c:v>0.94536927684605165</c:v>
                </c:pt>
                <c:pt idx="20">
                  <c:v>0.94675793632526772</c:v>
                </c:pt>
                <c:pt idx="21">
                  <c:v>0.94270553912859767</c:v>
                </c:pt>
                <c:pt idx="22">
                  <c:v>0.94223787191469943</c:v>
                </c:pt>
                <c:pt idx="23">
                  <c:v>0.94285265377934757</c:v>
                </c:pt>
                <c:pt idx="24">
                  <c:v>0.94370130324004164</c:v>
                </c:pt>
                <c:pt idx="25">
                  <c:v>0.93967347345493923</c:v>
                </c:pt>
                <c:pt idx="26">
                  <c:v>0.93914251151131345</c:v>
                </c:pt>
                <c:pt idx="27">
                  <c:v>0.93979789839659422</c:v>
                </c:pt>
                <c:pt idx="28">
                  <c:v>0.93981451176746267</c:v>
                </c:pt>
                <c:pt idx="29">
                  <c:v>0.9356239400886216</c:v>
                </c:pt>
                <c:pt idx="30">
                  <c:v>0.93527816379836481</c:v>
                </c:pt>
                <c:pt idx="31">
                  <c:v>0.93633521993846625</c:v>
                </c:pt>
              </c:numCache>
            </c:numRef>
          </c:val>
          <c:smooth val="1"/>
        </c:ser>
        <c:ser>
          <c:idx val="2"/>
          <c:order val="2"/>
          <c:tx>
            <c:strRef>
              <c:f>Sheet1!$D$1</c:f>
              <c:strCache>
                <c:ptCount val="1"/>
                <c:pt idx="0">
                  <c:v>Cleveland</c:v>
                </c:pt>
              </c:strCache>
            </c:strRef>
          </c:tx>
          <c:spPr>
            <a:ln w="38100">
              <a:solidFill>
                <a:srgbClr val="C0000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Sheet1!$D$2:$D$33</c:f>
              <c:numCache>
                <c:formatCode>0.0%</c:formatCode>
                <c:ptCount val="32"/>
                <c:pt idx="0">
                  <c:v>0.96643747504768662</c:v>
                </c:pt>
                <c:pt idx="1">
                  <c:v>0.96766444773394078</c:v>
                </c:pt>
                <c:pt idx="2">
                  <c:v>0.96766484027156929</c:v>
                </c:pt>
                <c:pt idx="3">
                  <c:v>0.96815168226036308</c:v>
                </c:pt>
                <c:pt idx="4">
                  <c:v>0.97063015056694968</c:v>
                </c:pt>
                <c:pt idx="5">
                  <c:v>0.97216148991351914</c:v>
                </c:pt>
                <c:pt idx="6">
                  <c:v>0.97279146315565934</c:v>
                </c:pt>
                <c:pt idx="7">
                  <c:v>0.97302598446763211</c:v>
                </c:pt>
                <c:pt idx="8">
                  <c:v>0.96900489396411094</c:v>
                </c:pt>
                <c:pt idx="9">
                  <c:v>0.96991091528630613</c:v>
                </c:pt>
                <c:pt idx="10">
                  <c:v>0.96868932463397994</c:v>
                </c:pt>
                <c:pt idx="11">
                  <c:v>0.96711117313076167</c:v>
                </c:pt>
                <c:pt idx="12">
                  <c:v>0.96821008381374318</c:v>
                </c:pt>
              </c:numCache>
            </c:numRef>
          </c:val>
          <c:smooth val="1"/>
        </c:ser>
        <c:ser>
          <c:idx val="3"/>
          <c:order val="3"/>
          <c:tx>
            <c:strRef>
              <c:f>Sheet1!$E$1</c:f>
              <c:strCache>
                <c:ptCount val="1"/>
                <c:pt idx="0">
                  <c:v>Column2</c:v>
                </c:pt>
              </c:strCache>
            </c:strRef>
          </c:tx>
          <c:spPr>
            <a:ln w="38100">
              <a:solidFill>
                <a:srgbClr val="C00000"/>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Sheet1!$E$2:$E$33</c:f>
              <c:numCache>
                <c:formatCode>0.0%</c:formatCode>
                <c:ptCount val="32"/>
                <c:pt idx="0">
                  <c:v>0.96643747504768662</c:v>
                </c:pt>
                <c:pt idx="1">
                  <c:v>0.96766444773394078</c:v>
                </c:pt>
                <c:pt idx="2">
                  <c:v>0.96766484027156929</c:v>
                </c:pt>
                <c:pt idx="3">
                  <c:v>0.96815168226036308</c:v>
                </c:pt>
                <c:pt idx="4">
                  <c:v>0.97063015056694968</c:v>
                </c:pt>
                <c:pt idx="5">
                  <c:v>0.97216148991351914</c:v>
                </c:pt>
                <c:pt idx="6">
                  <c:v>0.97279146315565934</c:v>
                </c:pt>
                <c:pt idx="7">
                  <c:v>0.97302598446763211</c:v>
                </c:pt>
                <c:pt idx="8">
                  <c:v>0.96900489396411094</c:v>
                </c:pt>
                <c:pt idx="9">
                  <c:v>0.96991091528630613</c:v>
                </c:pt>
                <c:pt idx="10">
                  <c:v>0.96868932463397994</c:v>
                </c:pt>
                <c:pt idx="11">
                  <c:v>0.96711117313076167</c:v>
                </c:pt>
                <c:pt idx="12">
                  <c:v>0.96821008381374318</c:v>
                </c:pt>
                <c:pt idx="13">
                  <c:v>0.97013845971878299</c:v>
                </c:pt>
                <c:pt idx="14">
                  <c:v>0.9694534497716798</c:v>
                </c:pt>
                <c:pt idx="15">
                  <c:v>0.96733010214219128</c:v>
                </c:pt>
                <c:pt idx="16">
                  <c:v>0.96593689845337571</c:v>
                </c:pt>
                <c:pt idx="17">
                  <c:v>0.96684815783239764</c:v>
                </c:pt>
                <c:pt idx="18">
                  <c:v>0.9654707555760329</c:v>
                </c:pt>
                <c:pt idx="19">
                  <c:v>0.96333937138768244</c:v>
                </c:pt>
                <c:pt idx="20">
                  <c:v>0.96229611981131924</c:v>
                </c:pt>
                <c:pt idx="21">
                  <c:v>0.96420703561133658</c:v>
                </c:pt>
                <c:pt idx="22">
                  <c:v>0.96505883707208928</c:v>
                </c:pt>
                <c:pt idx="23">
                  <c:v>0.96511278849269677</c:v>
                </c:pt>
                <c:pt idx="24">
                  <c:v>0.96369314842550269</c:v>
                </c:pt>
                <c:pt idx="25">
                  <c:v>0.9650342110686575</c:v>
                </c:pt>
                <c:pt idx="26">
                  <c:v>0.96648190424774039</c:v>
                </c:pt>
                <c:pt idx="27">
                  <c:v>0.96703310023495859</c:v>
                </c:pt>
                <c:pt idx="28">
                  <c:v>0.96721235953241724</c:v>
                </c:pt>
                <c:pt idx="29">
                  <c:v>0.96986672642084493</c:v>
                </c:pt>
                <c:pt idx="30">
                  <c:v>0.97255830009291133</c:v>
                </c:pt>
                <c:pt idx="31">
                  <c:v>0.97393997817205336</c:v>
                </c:pt>
              </c:numCache>
            </c:numRef>
          </c:val>
          <c:smooth val="1"/>
        </c:ser>
        <c:ser>
          <c:idx val="4"/>
          <c:order val="4"/>
          <c:tx>
            <c:strRef>
              <c:f>Sheet1!$F$1</c:f>
              <c:strCache>
                <c:ptCount val="1"/>
                <c:pt idx="0">
                  <c:v>Columbus</c:v>
                </c:pt>
              </c:strCache>
            </c:strRef>
          </c:tx>
          <c:spPr>
            <a:ln w="38100">
              <a:solidFill>
                <a:srgbClr val="0000EF"/>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Sheet1!$F$2:$F$33</c:f>
              <c:numCache>
                <c:formatCode>0.0%</c:formatCode>
                <c:ptCount val="32"/>
                <c:pt idx="0">
                  <c:v>0.95060677027890139</c:v>
                </c:pt>
                <c:pt idx="1">
                  <c:v>0.95193687793629755</c:v>
                </c:pt>
                <c:pt idx="2">
                  <c:v>0.95262976752917616</c:v>
                </c:pt>
                <c:pt idx="3">
                  <c:v>0.95461700303903996</c:v>
                </c:pt>
                <c:pt idx="4">
                  <c:v>0.95575042211000538</c:v>
                </c:pt>
                <c:pt idx="5">
                  <c:v>0.95234385845840597</c:v>
                </c:pt>
                <c:pt idx="6">
                  <c:v>0.95052724414279688</c:v>
                </c:pt>
                <c:pt idx="7">
                  <c:v>0.94724492827595663</c:v>
                </c:pt>
                <c:pt idx="8">
                  <c:v>0.94956195339153693</c:v>
                </c:pt>
                <c:pt idx="9">
                  <c:v>0.95287119133464859</c:v>
                </c:pt>
                <c:pt idx="10">
                  <c:v>0.95236621398213916</c:v>
                </c:pt>
                <c:pt idx="11">
                  <c:v>0.94905175064303982</c:v>
                </c:pt>
                <c:pt idx="12">
                  <c:v>0.9497032785290398</c:v>
                </c:pt>
              </c:numCache>
            </c:numRef>
          </c:val>
          <c:smooth val="0"/>
        </c:ser>
        <c:ser>
          <c:idx val="5"/>
          <c:order val="5"/>
          <c:tx>
            <c:strRef>
              <c:f>Sheet1!$G$1</c:f>
              <c:strCache>
                <c:ptCount val="1"/>
                <c:pt idx="0">
                  <c:v>Column3</c:v>
                </c:pt>
              </c:strCache>
            </c:strRef>
          </c:tx>
          <c:spPr>
            <a:ln w="38100">
              <a:solidFill>
                <a:srgbClr val="0000EF"/>
              </a:solidFill>
              <a:prstDash val="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Sheet1!$G$2:$G$33</c:f>
              <c:numCache>
                <c:formatCode>0.0%</c:formatCode>
                <c:ptCount val="32"/>
                <c:pt idx="0">
                  <c:v>0.95060677027890139</c:v>
                </c:pt>
                <c:pt idx="1">
                  <c:v>0.95193687793629755</c:v>
                </c:pt>
                <c:pt idx="2">
                  <c:v>0.95262976752917616</c:v>
                </c:pt>
                <c:pt idx="3">
                  <c:v>0.95461700303903996</c:v>
                </c:pt>
                <c:pt idx="4">
                  <c:v>0.95575042211000538</c:v>
                </c:pt>
                <c:pt idx="5">
                  <c:v>0.95234385845840597</c:v>
                </c:pt>
                <c:pt idx="6">
                  <c:v>0.95052724414279688</c:v>
                </c:pt>
                <c:pt idx="7">
                  <c:v>0.94724492827595663</c:v>
                </c:pt>
                <c:pt idx="8">
                  <c:v>0.94956195339153693</c:v>
                </c:pt>
                <c:pt idx="9">
                  <c:v>0.95287119133464859</c:v>
                </c:pt>
                <c:pt idx="10">
                  <c:v>0.95236621398213916</c:v>
                </c:pt>
                <c:pt idx="11">
                  <c:v>0.94905175064303982</c:v>
                </c:pt>
                <c:pt idx="12">
                  <c:v>0.9497032785290398</c:v>
                </c:pt>
                <c:pt idx="13">
                  <c:v>0.95127421380698785</c:v>
                </c:pt>
                <c:pt idx="14">
                  <c:v>0.94864363753893255</c:v>
                </c:pt>
                <c:pt idx="15">
                  <c:v>0.94530403651231731</c:v>
                </c:pt>
                <c:pt idx="16">
                  <c:v>0.94553411363724016</c:v>
                </c:pt>
                <c:pt idx="17">
                  <c:v>0.94796807112279458</c:v>
                </c:pt>
                <c:pt idx="18">
                  <c:v>0.94576605592434881</c:v>
                </c:pt>
                <c:pt idx="19">
                  <c:v>0.94200626333999549</c:v>
                </c:pt>
                <c:pt idx="20">
                  <c:v>0.94113849270843131</c:v>
                </c:pt>
                <c:pt idx="21">
                  <c:v>0.94233302311824174</c:v>
                </c:pt>
                <c:pt idx="22">
                  <c:v>0.93980168174478607</c:v>
                </c:pt>
                <c:pt idx="23">
                  <c:v>0.93556216424759575</c:v>
                </c:pt>
                <c:pt idx="24">
                  <c:v>0.93491704493936345</c:v>
                </c:pt>
                <c:pt idx="25">
                  <c:v>0.93746994214401813</c:v>
                </c:pt>
                <c:pt idx="26">
                  <c:v>0.93683855937864646</c:v>
                </c:pt>
                <c:pt idx="27">
                  <c:v>0.93433878197663689</c:v>
                </c:pt>
                <c:pt idx="28">
                  <c:v>0.93481899800647716</c:v>
                </c:pt>
                <c:pt idx="29">
                  <c:v>0.93840313204529968</c:v>
                </c:pt>
                <c:pt idx="30">
                  <c:v>0.9388171086737227</c:v>
                </c:pt>
                <c:pt idx="31">
                  <c:v>0.93661391806260252</c:v>
                </c:pt>
              </c:numCache>
            </c:numRef>
          </c:val>
          <c:smooth val="1"/>
        </c:ser>
        <c:ser>
          <c:idx val="6"/>
          <c:order val="6"/>
          <c:tx>
            <c:strRef>
              <c:f>Sheet1!$H$1</c:f>
              <c:strCache>
                <c:ptCount val="1"/>
                <c:pt idx="0">
                  <c:v>Detroit</c:v>
                </c:pt>
              </c:strCache>
            </c:strRef>
          </c:tx>
          <c:spPr>
            <a:ln w="38100">
              <a:solidFill>
                <a:schemeClr val="tx1"/>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Sheet1!$H$2:$H$33</c:f>
              <c:numCache>
                <c:formatCode>0.0%</c:formatCode>
                <c:ptCount val="32"/>
                <c:pt idx="0">
                  <c:v>0.95836876185492836</c:v>
                </c:pt>
                <c:pt idx="1">
                  <c:v>0.960122814068473</c:v>
                </c:pt>
                <c:pt idx="2">
                  <c:v>0.96203886308194142</c:v>
                </c:pt>
                <c:pt idx="3">
                  <c:v>0.96295673772772694</c:v>
                </c:pt>
                <c:pt idx="4">
                  <c:v>0.96552931618903548</c:v>
                </c:pt>
                <c:pt idx="5">
                  <c:v>0.96708406868924557</c:v>
                </c:pt>
                <c:pt idx="6">
                  <c:v>0.96813457713533346</c:v>
                </c:pt>
                <c:pt idx="7">
                  <c:v>0.96946127051186992</c:v>
                </c:pt>
                <c:pt idx="8">
                  <c:v>0.97101847880810754</c:v>
                </c:pt>
                <c:pt idx="9">
                  <c:v>0.9731558637660086</c:v>
                </c:pt>
                <c:pt idx="10">
                  <c:v>0.97387024066761041</c:v>
                </c:pt>
                <c:pt idx="11">
                  <c:v>0.97396871217059322</c:v>
                </c:pt>
                <c:pt idx="12">
                  <c:v>0.97460028004819432</c:v>
                </c:pt>
              </c:numCache>
            </c:numRef>
          </c:val>
          <c:smooth val="1"/>
        </c:ser>
        <c:ser>
          <c:idx val="7"/>
          <c:order val="7"/>
          <c:tx>
            <c:strRef>
              <c:f>Sheet1!$I$1</c:f>
              <c:strCache>
                <c:ptCount val="1"/>
                <c:pt idx="0">
                  <c:v>Column4</c:v>
                </c:pt>
              </c:strCache>
            </c:strRef>
          </c:tx>
          <c:spPr>
            <a:ln w="38100">
              <a:solidFill>
                <a:schemeClr val="tx1"/>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Sheet1!$I$2:$I$33</c:f>
              <c:numCache>
                <c:formatCode>0.0%</c:formatCode>
                <c:ptCount val="32"/>
                <c:pt idx="0">
                  <c:v>0.95836876185492836</c:v>
                </c:pt>
                <c:pt idx="1">
                  <c:v>0.960122814068473</c:v>
                </c:pt>
                <c:pt idx="2">
                  <c:v>0.96203886308194142</c:v>
                </c:pt>
                <c:pt idx="3">
                  <c:v>0.96295673772772694</c:v>
                </c:pt>
                <c:pt idx="4">
                  <c:v>0.96552931618903548</c:v>
                </c:pt>
                <c:pt idx="5">
                  <c:v>0.96708406868924557</c:v>
                </c:pt>
                <c:pt idx="6">
                  <c:v>0.96813457713533346</c:v>
                </c:pt>
                <c:pt idx="7">
                  <c:v>0.96946127051186992</c:v>
                </c:pt>
                <c:pt idx="8">
                  <c:v>0.97101847880810754</c:v>
                </c:pt>
                <c:pt idx="9">
                  <c:v>0.9731558637660086</c:v>
                </c:pt>
                <c:pt idx="10">
                  <c:v>0.97387024066761041</c:v>
                </c:pt>
                <c:pt idx="11">
                  <c:v>0.97396871217059322</c:v>
                </c:pt>
                <c:pt idx="12">
                  <c:v>0.97460028004819432</c:v>
                </c:pt>
                <c:pt idx="13">
                  <c:v>0.97700676890355398</c:v>
                </c:pt>
                <c:pt idx="14">
                  <c:v>0.97763873652580235</c:v>
                </c:pt>
                <c:pt idx="15">
                  <c:v>0.97803442869846124</c:v>
                </c:pt>
                <c:pt idx="16">
                  <c:v>0.97865625595476169</c:v>
                </c:pt>
                <c:pt idx="17">
                  <c:v>0.97914453034090065</c:v>
                </c:pt>
                <c:pt idx="18">
                  <c:v>0.97897983026130586</c:v>
                </c:pt>
                <c:pt idx="19">
                  <c:v>0.97803665186985</c:v>
                </c:pt>
                <c:pt idx="20">
                  <c:v>0.97756139682032084</c:v>
                </c:pt>
                <c:pt idx="21">
                  <c:v>0.97835770911154385</c:v>
                </c:pt>
                <c:pt idx="22">
                  <c:v>0.97770110969509916</c:v>
                </c:pt>
                <c:pt idx="23">
                  <c:v>0.9769795106691922</c:v>
                </c:pt>
                <c:pt idx="24">
                  <c:v>0.97670893927825375</c:v>
                </c:pt>
                <c:pt idx="25">
                  <c:v>0.97693262102396305</c:v>
                </c:pt>
                <c:pt idx="26">
                  <c:v>0.9765309976556743</c:v>
                </c:pt>
                <c:pt idx="27">
                  <c:v>0.97565306029703525</c:v>
                </c:pt>
                <c:pt idx="28">
                  <c:v>0.97530732197081704</c:v>
                </c:pt>
                <c:pt idx="29">
                  <c:v>0.97598140086152452</c:v>
                </c:pt>
                <c:pt idx="30">
                  <c:v>0.9754591508449264</c:v>
                </c:pt>
                <c:pt idx="31">
                  <c:v>0.97477929285322906</c:v>
                </c:pt>
              </c:numCache>
            </c:numRef>
          </c:val>
          <c:smooth val="1"/>
        </c:ser>
        <c:ser>
          <c:idx val="8"/>
          <c:order val="8"/>
          <c:tx>
            <c:strRef>
              <c:f>Sheet1!$J$1</c:f>
              <c:strCache>
                <c:ptCount val="1"/>
                <c:pt idx="0">
                  <c:v>Indianapolis</c:v>
                </c:pt>
              </c:strCache>
            </c:strRef>
          </c:tx>
          <c:spPr>
            <a:ln w="38100">
              <a:solidFill>
                <a:srgbClr val="00B0F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Sheet1!$J$2:$J$33</c:f>
              <c:numCache>
                <c:formatCode>0.0%</c:formatCode>
                <c:ptCount val="32"/>
                <c:pt idx="0">
                  <c:v>0.93833259028087379</c:v>
                </c:pt>
                <c:pt idx="1">
                  <c:v>0.93960766830138209</c:v>
                </c:pt>
                <c:pt idx="2">
                  <c:v>0.93938289493568494</c:v>
                </c:pt>
                <c:pt idx="3">
                  <c:v>0.93538127170081364</c:v>
                </c:pt>
                <c:pt idx="4">
                  <c:v>0.93779320946751832</c:v>
                </c:pt>
                <c:pt idx="5">
                  <c:v>0.93670030715225971</c:v>
                </c:pt>
                <c:pt idx="6">
                  <c:v>0.93777266908748924</c:v>
                </c:pt>
                <c:pt idx="7">
                  <c:v>0.93810485093700458</c:v>
                </c:pt>
                <c:pt idx="8">
                  <c:v>0.93839280313177842</c:v>
                </c:pt>
                <c:pt idx="9">
                  <c:v>0.93668380462724932</c:v>
                </c:pt>
                <c:pt idx="10">
                  <c:v>0.93877829520836531</c:v>
                </c:pt>
                <c:pt idx="11">
                  <c:v>0.93960713349512515</c:v>
                </c:pt>
                <c:pt idx="12">
                  <c:v>0.93969056953754071</c:v>
                </c:pt>
              </c:numCache>
            </c:numRef>
          </c:val>
          <c:smooth val="1"/>
        </c:ser>
        <c:ser>
          <c:idx val="9"/>
          <c:order val="9"/>
          <c:tx>
            <c:strRef>
              <c:f>Sheet1!$K$1</c:f>
              <c:strCache>
                <c:ptCount val="1"/>
                <c:pt idx="0">
                  <c:v>Column5</c:v>
                </c:pt>
              </c:strCache>
            </c:strRef>
          </c:tx>
          <c:spPr>
            <a:ln w="38100">
              <a:solidFill>
                <a:srgbClr val="00B0F0"/>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Sheet1!$K$2:$K$33</c:f>
              <c:numCache>
                <c:formatCode>0.0%</c:formatCode>
                <c:ptCount val="32"/>
                <c:pt idx="0">
                  <c:v>0.93833259028087379</c:v>
                </c:pt>
                <c:pt idx="1">
                  <c:v>0.93960766830138209</c:v>
                </c:pt>
                <c:pt idx="2">
                  <c:v>0.93938289493568494</c:v>
                </c:pt>
                <c:pt idx="3">
                  <c:v>0.93538127170081364</c:v>
                </c:pt>
                <c:pt idx="4">
                  <c:v>0.93779320946751832</c:v>
                </c:pt>
                <c:pt idx="5">
                  <c:v>0.93670030715225971</c:v>
                </c:pt>
                <c:pt idx="6">
                  <c:v>0.93777266908748924</c:v>
                </c:pt>
                <c:pt idx="7">
                  <c:v>0.93810485093700458</c:v>
                </c:pt>
                <c:pt idx="8">
                  <c:v>0.93839280313177842</c:v>
                </c:pt>
                <c:pt idx="9">
                  <c:v>0.93668380462724932</c:v>
                </c:pt>
                <c:pt idx="10">
                  <c:v>0.93877829520836531</c:v>
                </c:pt>
                <c:pt idx="11">
                  <c:v>0.93960713349512515</c:v>
                </c:pt>
                <c:pt idx="12">
                  <c:v>0.93969056953754071</c:v>
                </c:pt>
                <c:pt idx="13">
                  <c:v>0.94973957283393906</c:v>
                </c:pt>
                <c:pt idx="14">
                  <c:v>0.95009076873811815</c:v>
                </c:pt>
                <c:pt idx="15">
                  <c:v>0.94786261298803731</c:v>
                </c:pt>
                <c:pt idx="16">
                  <c:v>0.94571841091522191</c:v>
                </c:pt>
                <c:pt idx="17">
                  <c:v>0.94916546959297576</c:v>
                </c:pt>
                <c:pt idx="18">
                  <c:v>0.9476343472638975</c:v>
                </c:pt>
                <c:pt idx="19">
                  <c:v>0.94531114222547385</c:v>
                </c:pt>
                <c:pt idx="20">
                  <c:v>0.94345132895530581</c:v>
                </c:pt>
                <c:pt idx="21">
                  <c:v>0.94749273193327099</c:v>
                </c:pt>
                <c:pt idx="22">
                  <c:v>0.947291894489944</c:v>
                </c:pt>
                <c:pt idx="23">
                  <c:v>0.94665441845037612</c:v>
                </c:pt>
                <c:pt idx="24">
                  <c:v>0.94641586072009798</c:v>
                </c:pt>
                <c:pt idx="25">
                  <c:v>0.94991313594898374</c:v>
                </c:pt>
                <c:pt idx="26">
                  <c:v>0.95051592562801535</c:v>
                </c:pt>
                <c:pt idx="27">
                  <c:v>0.95072379304283905</c:v>
                </c:pt>
                <c:pt idx="28">
                  <c:v>0.95110890188103314</c:v>
                </c:pt>
                <c:pt idx="29">
                  <c:v>0.95441532269849583</c:v>
                </c:pt>
                <c:pt idx="30">
                  <c:v>0.95524739159218786</c:v>
                </c:pt>
                <c:pt idx="31">
                  <c:v>0.9557443838158195</c:v>
                </c:pt>
              </c:numCache>
            </c:numRef>
          </c:val>
          <c:smooth val="1"/>
        </c:ser>
        <c:dLbls>
          <c:showLegendKey val="0"/>
          <c:showVal val="0"/>
          <c:showCatName val="0"/>
          <c:showSerName val="0"/>
          <c:showPercent val="0"/>
          <c:showBubbleSize val="0"/>
        </c:dLbls>
        <c:smooth val="0"/>
        <c:axId val="544773200"/>
        <c:axId val="544774768"/>
      </c:lineChart>
      <c:catAx>
        <c:axId val="544773200"/>
        <c:scaling>
          <c:orientation val="minMax"/>
        </c:scaling>
        <c:delete val="0"/>
        <c:axPos val="b"/>
        <c:numFmt formatCode="General" sourceLinked="0"/>
        <c:majorTickMark val="out"/>
        <c:minorTickMark val="none"/>
        <c:tickLblPos val="nextTo"/>
        <c:txPr>
          <a:bodyPr/>
          <a:lstStyle/>
          <a:p>
            <a:pPr>
              <a:defRPr sz="1400"/>
            </a:pPr>
            <a:endParaRPr lang="en-US"/>
          </a:p>
        </c:txPr>
        <c:crossAx val="544774768"/>
        <c:crosses val="autoZero"/>
        <c:auto val="1"/>
        <c:lblAlgn val="ctr"/>
        <c:lblOffset val="100"/>
        <c:tickLblSkip val="4"/>
        <c:noMultiLvlLbl val="0"/>
      </c:catAx>
      <c:valAx>
        <c:axId val="544774768"/>
        <c:scaling>
          <c:orientation val="minMax"/>
          <c:max val="0.98"/>
          <c:min val="0.93"/>
        </c:scaling>
        <c:delete val="0"/>
        <c:axPos val="l"/>
        <c:majorGridlines/>
        <c:numFmt formatCode="0%" sourceLinked="0"/>
        <c:majorTickMark val="out"/>
        <c:minorTickMark val="none"/>
        <c:tickLblPos val="nextTo"/>
        <c:crossAx val="544773200"/>
        <c:crosses val="autoZero"/>
        <c:crossBetween val="between"/>
        <c:majorUnit val="1.0000000000000002E-2"/>
      </c:valAx>
    </c:plotArea>
    <c:legend>
      <c:legendPos val="r"/>
      <c:legendEntry>
        <c:idx val="0"/>
        <c:txPr>
          <a:bodyPr/>
          <a:lstStyle/>
          <a:p>
            <a:pPr>
              <a:defRPr sz="1200">
                <a:solidFill>
                  <a:srgbClr val="FFC000"/>
                </a:solidFill>
              </a:defRPr>
            </a:pPr>
            <a:endParaRPr lang="en-US"/>
          </a:p>
        </c:txPr>
      </c:legendEntry>
      <c:legendEntry>
        <c:idx val="1"/>
        <c:delete val="1"/>
      </c:legendEntry>
      <c:legendEntry>
        <c:idx val="2"/>
        <c:txPr>
          <a:bodyPr/>
          <a:lstStyle/>
          <a:p>
            <a:pPr>
              <a:defRPr sz="1200">
                <a:solidFill>
                  <a:srgbClr val="C00000"/>
                </a:solidFill>
              </a:defRPr>
            </a:pPr>
            <a:endParaRPr lang="en-US"/>
          </a:p>
        </c:txPr>
      </c:legendEntry>
      <c:legendEntry>
        <c:idx val="3"/>
        <c:delete val="1"/>
      </c:legendEntry>
      <c:legendEntry>
        <c:idx val="4"/>
        <c:txPr>
          <a:bodyPr/>
          <a:lstStyle/>
          <a:p>
            <a:pPr>
              <a:defRPr sz="1200">
                <a:solidFill>
                  <a:srgbClr val="0070C0"/>
                </a:solidFill>
              </a:defRPr>
            </a:pPr>
            <a:endParaRPr lang="en-US"/>
          </a:p>
        </c:txPr>
      </c:legendEntry>
      <c:legendEntry>
        <c:idx val="5"/>
        <c:delete val="1"/>
      </c:legendEntry>
      <c:legendEntry>
        <c:idx val="7"/>
        <c:delete val="1"/>
      </c:legendEntry>
      <c:legendEntry>
        <c:idx val="8"/>
        <c:txPr>
          <a:bodyPr/>
          <a:lstStyle/>
          <a:p>
            <a:pPr>
              <a:defRPr sz="1200">
                <a:solidFill>
                  <a:srgbClr val="00B0F0"/>
                </a:solidFill>
              </a:defRPr>
            </a:pPr>
            <a:endParaRPr lang="en-US"/>
          </a:p>
        </c:txPr>
      </c:legendEntry>
      <c:legendEntry>
        <c:idx val="9"/>
        <c:delete val="1"/>
      </c:legendEntry>
      <c:layout>
        <c:manualLayout>
          <c:xMode val="edge"/>
          <c:yMode val="edge"/>
          <c:x val="8.8292290669548662E-2"/>
          <c:y val="0.74872265966754159"/>
          <c:w val="0.86219790540888275"/>
          <c:h val="8.1333114610673676E-2"/>
        </c:manualLayout>
      </c:layout>
      <c:overlay val="0"/>
      <c:txPr>
        <a:bodyPr/>
        <a:lstStyle/>
        <a:p>
          <a:pPr>
            <a:defRPr sz="1200"/>
          </a:pPr>
          <a:endParaRPr lang="en-US"/>
        </a:p>
      </c:txPr>
    </c:legend>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94508774638463E-2"/>
          <c:y val="4.3888888888888887E-2"/>
          <c:w val="0.8899507230713809"/>
          <c:h val="0.77594444444444444"/>
        </c:manualLayout>
      </c:layout>
      <c:lineChart>
        <c:grouping val="standard"/>
        <c:varyColors val="0"/>
        <c:ser>
          <c:idx val="0"/>
          <c:order val="0"/>
          <c:tx>
            <c:strRef>
              <c:f>Sheet1!$B$1</c:f>
              <c:strCache>
                <c:ptCount val="1"/>
                <c:pt idx="0">
                  <c:v>Cincinnati</c:v>
                </c:pt>
              </c:strCache>
            </c:strRef>
          </c:tx>
          <c:spPr>
            <a:ln w="38100">
              <a:solidFill>
                <a:srgbClr val="FFC00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Sheet1!$B$2:$B$33</c:f>
              <c:numCache>
                <c:formatCode>0.0%</c:formatCode>
                <c:ptCount val="32"/>
                <c:pt idx="0">
                  <c:v>2.8694404591104838E-2</c:v>
                </c:pt>
                <c:pt idx="1">
                  <c:v>2.4147727272727293E-2</c:v>
                </c:pt>
                <c:pt idx="2">
                  <c:v>2.8288543140028377E-2</c:v>
                </c:pt>
                <c:pt idx="3">
                  <c:v>2.3809523809523725E-2</c:v>
                </c:pt>
                <c:pt idx="4">
                  <c:v>2.9288702928870203E-2</c:v>
                </c:pt>
                <c:pt idx="5">
                  <c:v>3.0513176144244092E-2</c:v>
                </c:pt>
                <c:pt idx="6">
                  <c:v>3.0261348005502064E-2</c:v>
                </c:pt>
                <c:pt idx="7">
                  <c:v>2.8727770177838563E-2</c:v>
                </c:pt>
                <c:pt idx="8">
                  <c:v>2.8455284552845628E-2</c:v>
                </c:pt>
                <c:pt idx="9">
                  <c:v>2.6917900403768513E-2</c:v>
                </c:pt>
                <c:pt idx="10">
                  <c:v>2.9372496662216196E-2</c:v>
                </c:pt>
                <c:pt idx="11">
                  <c:v>3.4574468085106336E-2</c:v>
                </c:pt>
                <c:pt idx="12">
                  <c:v>3.8208168642951179E-2</c:v>
                </c:pt>
              </c:numCache>
            </c:numRef>
          </c:val>
          <c:smooth val="1"/>
        </c:ser>
        <c:ser>
          <c:idx val="1"/>
          <c:order val="1"/>
          <c:tx>
            <c:strRef>
              <c:f>Sheet1!$C$1</c:f>
              <c:strCache>
                <c:ptCount val="1"/>
                <c:pt idx="0">
                  <c:v>Column1</c:v>
                </c:pt>
              </c:strCache>
            </c:strRef>
          </c:tx>
          <c:spPr>
            <a:ln w="38100">
              <a:solidFill>
                <a:srgbClr val="FFC000"/>
              </a:solidFill>
              <a:prstDash val="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Sheet1!$C$2:$C$33</c:f>
              <c:numCache>
                <c:formatCode>0.0%</c:formatCode>
                <c:ptCount val="32"/>
                <c:pt idx="0">
                  <c:v>2.8694404591104838E-2</c:v>
                </c:pt>
                <c:pt idx="1">
                  <c:v>2.4147727272727293E-2</c:v>
                </c:pt>
                <c:pt idx="2">
                  <c:v>2.8288543140028377E-2</c:v>
                </c:pt>
                <c:pt idx="3">
                  <c:v>2.3809523809523725E-2</c:v>
                </c:pt>
                <c:pt idx="4">
                  <c:v>2.9288702928870203E-2</c:v>
                </c:pt>
                <c:pt idx="5">
                  <c:v>3.0513176144244092E-2</c:v>
                </c:pt>
                <c:pt idx="6">
                  <c:v>3.0261348005502064E-2</c:v>
                </c:pt>
                <c:pt idx="7">
                  <c:v>2.8727770177838563E-2</c:v>
                </c:pt>
                <c:pt idx="8">
                  <c:v>2.8455284552845628E-2</c:v>
                </c:pt>
                <c:pt idx="9">
                  <c:v>2.6917900403768513E-2</c:v>
                </c:pt>
                <c:pt idx="10">
                  <c:v>2.9372496662216196E-2</c:v>
                </c:pt>
                <c:pt idx="11">
                  <c:v>3.4574468085106336E-2</c:v>
                </c:pt>
                <c:pt idx="12">
                  <c:v>3.8208168642951179E-2</c:v>
                </c:pt>
                <c:pt idx="13">
                  <c:v>3.5857236879076715E-2</c:v>
                </c:pt>
                <c:pt idx="14">
                  <c:v>3.0748269027442383E-2</c:v>
                </c:pt>
                <c:pt idx="15">
                  <c:v>2.3011251258425212E-2</c:v>
                </c:pt>
                <c:pt idx="16">
                  <c:v>1.6454034205733575E-2</c:v>
                </c:pt>
                <c:pt idx="17">
                  <c:v>1.4316895780282616E-2</c:v>
                </c:pt>
                <c:pt idx="18">
                  <c:v>1.4557913541065854E-2</c:v>
                </c:pt>
                <c:pt idx="19">
                  <c:v>1.7178629599703978E-2</c:v>
                </c:pt>
                <c:pt idx="20">
                  <c:v>1.9118430788315023E-2</c:v>
                </c:pt>
                <c:pt idx="21">
                  <c:v>1.811053555411694E-2</c:v>
                </c:pt>
                <c:pt idx="22">
                  <c:v>1.5516134607214524E-2</c:v>
                </c:pt>
                <c:pt idx="23">
                  <c:v>1.132606237146002E-2</c:v>
                </c:pt>
                <c:pt idx="24">
                  <c:v>7.8936982335646895E-3</c:v>
                </c:pt>
                <c:pt idx="25">
                  <c:v>6.8819314073265588E-3</c:v>
                </c:pt>
                <c:pt idx="26">
                  <c:v>7.599052765783698E-3</c:v>
                </c:pt>
                <c:pt idx="27">
                  <c:v>9.9874241977738077E-3</c:v>
                </c:pt>
                <c:pt idx="28">
                  <c:v>1.2111582750887006E-2</c:v>
                </c:pt>
                <c:pt idx="29">
                  <c:v>1.267895199185637E-2</c:v>
                </c:pt>
                <c:pt idx="30">
                  <c:v>1.2014725386438963E-2</c:v>
                </c:pt>
                <c:pt idx="31">
                  <c:v>1.0096065013162356E-2</c:v>
                </c:pt>
              </c:numCache>
            </c:numRef>
          </c:val>
          <c:smooth val="1"/>
        </c:ser>
        <c:ser>
          <c:idx val="2"/>
          <c:order val="2"/>
          <c:tx>
            <c:strRef>
              <c:f>Sheet1!$D$1</c:f>
              <c:strCache>
                <c:ptCount val="1"/>
                <c:pt idx="0">
                  <c:v>Cleveland</c:v>
                </c:pt>
              </c:strCache>
            </c:strRef>
          </c:tx>
          <c:spPr>
            <a:ln w="38100">
              <a:solidFill>
                <a:srgbClr val="C0000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Sheet1!$D$2:$D$33</c:f>
              <c:numCache>
                <c:formatCode>0.0%</c:formatCode>
                <c:ptCount val="32"/>
                <c:pt idx="0">
                  <c:v>2.9329608938547524E-2</c:v>
                </c:pt>
                <c:pt idx="1">
                  <c:v>2.3480662983425438E-2</c:v>
                </c:pt>
                <c:pt idx="2">
                  <c:v>2.4725274725274637E-2</c:v>
                </c:pt>
                <c:pt idx="3">
                  <c:v>2.188782489740082E-2</c:v>
                </c:pt>
                <c:pt idx="4">
                  <c:v>1.6282225237449044E-2</c:v>
                </c:pt>
                <c:pt idx="5">
                  <c:v>1.7543859649122862E-2</c:v>
                </c:pt>
                <c:pt idx="6">
                  <c:v>1.7426273458444941E-2</c:v>
                </c:pt>
                <c:pt idx="7">
                  <c:v>2.5435073627844806E-2</c:v>
                </c:pt>
                <c:pt idx="8">
                  <c:v>3.471295060080104E-2</c:v>
                </c:pt>
                <c:pt idx="9">
                  <c:v>3.7135278514588865E-2</c:v>
                </c:pt>
                <c:pt idx="10">
                  <c:v>3.6890645586297843E-2</c:v>
                </c:pt>
                <c:pt idx="11">
                  <c:v>2.741514360313313E-2</c:v>
                </c:pt>
                <c:pt idx="12">
                  <c:v>2.1935483870967776E-2</c:v>
                </c:pt>
              </c:numCache>
            </c:numRef>
          </c:val>
          <c:smooth val="1"/>
        </c:ser>
        <c:ser>
          <c:idx val="3"/>
          <c:order val="3"/>
          <c:tx>
            <c:strRef>
              <c:f>Sheet1!$E$1</c:f>
              <c:strCache>
                <c:ptCount val="1"/>
                <c:pt idx="0">
                  <c:v>Column2</c:v>
                </c:pt>
              </c:strCache>
            </c:strRef>
          </c:tx>
          <c:spPr>
            <a:ln w="38100">
              <a:solidFill>
                <a:srgbClr val="C00000"/>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Sheet1!$E$2:$E$33</c:f>
              <c:numCache>
                <c:formatCode>0.0%</c:formatCode>
                <c:ptCount val="32"/>
                <c:pt idx="0">
                  <c:v>3.4482758620689724E-2</c:v>
                </c:pt>
                <c:pt idx="1">
                  <c:v>3.2592592592592506E-2</c:v>
                </c:pt>
                <c:pt idx="2">
                  <c:v>3.0791788856304958E-2</c:v>
                </c:pt>
                <c:pt idx="3">
                  <c:v>2.9112081513828159E-2</c:v>
                </c:pt>
                <c:pt idx="4">
                  <c:v>3.1884057971014457E-2</c:v>
                </c:pt>
                <c:pt idx="5">
                  <c:v>3.5868005738880937E-2</c:v>
                </c:pt>
                <c:pt idx="6">
                  <c:v>3.8406827880512084E-2</c:v>
                </c:pt>
                <c:pt idx="7">
                  <c:v>4.1018387553040991E-2</c:v>
                </c:pt>
                <c:pt idx="8">
                  <c:v>3.9325842696629199E-2</c:v>
                </c:pt>
                <c:pt idx="9">
                  <c:v>3.3240997229916802E-2</c:v>
                </c:pt>
                <c:pt idx="10">
                  <c:v>3.4246575342465668E-2</c:v>
                </c:pt>
                <c:pt idx="11">
                  <c:v>3.8043478260869623E-2</c:v>
                </c:pt>
                <c:pt idx="12">
                  <c:v>2.1935483870967776E-2</c:v>
                </c:pt>
                <c:pt idx="13">
                  <c:v>1.9906948770824124E-2</c:v>
                </c:pt>
                <c:pt idx="14">
                  <c:v>1.7694557941518849E-2</c:v>
                </c:pt>
                <c:pt idx="15">
                  <c:v>1.8546426088591476E-2</c:v>
                </c:pt>
                <c:pt idx="16">
                  <c:v>1.7581572228965458E-2</c:v>
                </c:pt>
                <c:pt idx="17">
                  <c:v>1.8994710795265865E-2</c:v>
                </c:pt>
                <c:pt idx="18">
                  <c:v>1.939650095984554E-2</c:v>
                </c:pt>
                <c:pt idx="19">
                  <c:v>1.7982207970082743E-2</c:v>
                </c:pt>
                <c:pt idx="20">
                  <c:v>1.6853099925641029E-2</c:v>
                </c:pt>
                <c:pt idx="21">
                  <c:v>1.370293980126262E-2</c:v>
                </c:pt>
                <c:pt idx="22">
                  <c:v>1.0894217606918317E-2</c:v>
                </c:pt>
                <c:pt idx="23">
                  <c:v>8.9255152216771525E-3</c:v>
                </c:pt>
                <c:pt idx="24">
                  <c:v>8.0247954330722529E-3</c:v>
                </c:pt>
                <c:pt idx="25">
                  <c:v>9.0513126698779835E-3</c:v>
                </c:pt>
                <c:pt idx="26">
                  <c:v>1.0937579293645826E-2</c:v>
                </c:pt>
                <c:pt idx="27">
                  <c:v>1.3235219947946618E-2</c:v>
                </c:pt>
                <c:pt idx="28">
                  <c:v>1.5813335905370308E-2</c:v>
                </c:pt>
                <c:pt idx="29">
                  <c:v>1.6840049561759919E-2</c:v>
                </c:pt>
                <c:pt idx="30">
                  <c:v>1.6910640833916302E-2</c:v>
                </c:pt>
                <c:pt idx="31">
                  <c:v>1.6559818750952179E-2</c:v>
                </c:pt>
              </c:numCache>
            </c:numRef>
          </c:val>
          <c:smooth val="1"/>
        </c:ser>
        <c:ser>
          <c:idx val="4"/>
          <c:order val="4"/>
          <c:tx>
            <c:strRef>
              <c:f>Sheet1!$F$1</c:f>
              <c:strCache>
                <c:ptCount val="1"/>
                <c:pt idx="0">
                  <c:v>Columbus</c:v>
                </c:pt>
              </c:strCache>
            </c:strRef>
          </c:tx>
          <c:spPr>
            <a:ln w="38100">
              <a:solidFill>
                <a:srgbClr val="0000EF"/>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Sheet1!$F$2:$F$33</c:f>
              <c:numCache>
                <c:formatCode>0.0%</c:formatCode>
                <c:ptCount val="32"/>
                <c:pt idx="0">
                  <c:v>3.4482758620689724E-2</c:v>
                </c:pt>
                <c:pt idx="1">
                  <c:v>3.2592592592592506E-2</c:v>
                </c:pt>
                <c:pt idx="2">
                  <c:v>3.0791788856304958E-2</c:v>
                </c:pt>
                <c:pt idx="3">
                  <c:v>2.9112081513828159E-2</c:v>
                </c:pt>
                <c:pt idx="4">
                  <c:v>3.1884057971014457E-2</c:v>
                </c:pt>
                <c:pt idx="5">
                  <c:v>3.5868005738880937E-2</c:v>
                </c:pt>
                <c:pt idx="6">
                  <c:v>3.8406827880512084E-2</c:v>
                </c:pt>
                <c:pt idx="7">
                  <c:v>4.1018387553040991E-2</c:v>
                </c:pt>
                <c:pt idx="8">
                  <c:v>3.9325842696629199E-2</c:v>
                </c:pt>
                <c:pt idx="9">
                  <c:v>3.3240997229916802E-2</c:v>
                </c:pt>
                <c:pt idx="10">
                  <c:v>3.4246575342465668E-2</c:v>
                </c:pt>
                <c:pt idx="11">
                  <c:v>3.8043478260869623E-2</c:v>
                </c:pt>
                <c:pt idx="12">
                  <c:v>3.7735849056603765E-2</c:v>
                </c:pt>
              </c:numCache>
            </c:numRef>
          </c:val>
          <c:smooth val="0"/>
        </c:ser>
        <c:ser>
          <c:idx val="5"/>
          <c:order val="5"/>
          <c:tx>
            <c:strRef>
              <c:f>Sheet1!$G$1</c:f>
              <c:strCache>
                <c:ptCount val="1"/>
                <c:pt idx="0">
                  <c:v>Column3</c:v>
                </c:pt>
              </c:strCache>
            </c:strRef>
          </c:tx>
          <c:spPr>
            <a:ln w="38100">
              <a:solidFill>
                <a:srgbClr val="0000EF"/>
              </a:solidFill>
              <a:prstDash val="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Sheet1!$G$2:$G$33</c:f>
              <c:numCache>
                <c:formatCode>0.0%</c:formatCode>
                <c:ptCount val="32"/>
                <c:pt idx="0">
                  <c:v>3.4482758620689724E-2</c:v>
                </c:pt>
                <c:pt idx="1">
                  <c:v>3.2592592592592506E-2</c:v>
                </c:pt>
                <c:pt idx="2">
                  <c:v>3.0791788856304958E-2</c:v>
                </c:pt>
                <c:pt idx="3">
                  <c:v>2.9112081513828159E-2</c:v>
                </c:pt>
                <c:pt idx="4">
                  <c:v>3.1884057971014457E-2</c:v>
                </c:pt>
                <c:pt idx="5">
                  <c:v>3.5868005738880937E-2</c:v>
                </c:pt>
                <c:pt idx="6">
                  <c:v>3.8406827880512084E-2</c:v>
                </c:pt>
                <c:pt idx="7">
                  <c:v>4.1018387553040991E-2</c:v>
                </c:pt>
                <c:pt idx="8">
                  <c:v>3.9325842696629199E-2</c:v>
                </c:pt>
                <c:pt idx="9">
                  <c:v>3.3240997229916802E-2</c:v>
                </c:pt>
                <c:pt idx="10">
                  <c:v>3.4246575342465668E-2</c:v>
                </c:pt>
                <c:pt idx="11">
                  <c:v>3.8043478260869623E-2</c:v>
                </c:pt>
                <c:pt idx="12">
                  <c:v>3.7735849056603765E-2</c:v>
                </c:pt>
                <c:pt idx="13">
                  <c:v>3.8039069963265788E-2</c:v>
                </c:pt>
                <c:pt idx="14">
                  <c:v>3.4928861589423446E-2</c:v>
                </c:pt>
                <c:pt idx="15">
                  <c:v>3.0760326027843201E-2</c:v>
                </c:pt>
                <c:pt idx="16">
                  <c:v>2.7984251140732247E-2</c:v>
                </c:pt>
                <c:pt idx="17">
                  <c:v>2.4971818009333142E-2</c:v>
                </c:pt>
                <c:pt idx="18">
                  <c:v>2.3697478193249071E-2</c:v>
                </c:pt>
                <c:pt idx="19">
                  <c:v>2.2857841219031123E-2</c:v>
                </c:pt>
                <c:pt idx="20">
                  <c:v>2.1648466168825035E-2</c:v>
                </c:pt>
                <c:pt idx="21">
                  <c:v>2.0713185614837641E-2</c:v>
                </c:pt>
                <c:pt idx="22">
                  <c:v>1.9346783000715587E-2</c:v>
                </c:pt>
                <c:pt idx="23">
                  <c:v>1.8320663367893848E-2</c:v>
                </c:pt>
                <c:pt idx="24">
                  <c:v>1.797319466395211E-2</c:v>
                </c:pt>
                <c:pt idx="25">
                  <c:v>1.8147108878281137E-2</c:v>
                </c:pt>
                <c:pt idx="26">
                  <c:v>1.903207145890257E-2</c:v>
                </c:pt>
                <c:pt idx="27">
                  <c:v>2.0165093296189932E-2</c:v>
                </c:pt>
                <c:pt idx="28">
                  <c:v>2.1254477270683133E-2</c:v>
                </c:pt>
                <c:pt idx="29">
                  <c:v>2.21645864866905E-2</c:v>
                </c:pt>
                <c:pt idx="30">
                  <c:v>2.2738170677752606E-2</c:v>
                </c:pt>
                <c:pt idx="31">
                  <c:v>2.3142303454863723E-2</c:v>
                </c:pt>
              </c:numCache>
            </c:numRef>
          </c:val>
          <c:smooth val="1"/>
        </c:ser>
        <c:ser>
          <c:idx val="6"/>
          <c:order val="6"/>
          <c:tx>
            <c:strRef>
              <c:f>Sheet1!$H$1</c:f>
              <c:strCache>
                <c:ptCount val="1"/>
                <c:pt idx="0">
                  <c:v>Detroit</c:v>
                </c:pt>
              </c:strCache>
            </c:strRef>
          </c:tx>
          <c:spPr>
            <a:ln w="38100">
              <a:solidFill>
                <a:schemeClr val="tx1"/>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Sheet1!$H$2:$H$33</c:f>
              <c:numCache>
                <c:formatCode>0.0%</c:formatCode>
                <c:ptCount val="32"/>
                <c:pt idx="0">
                  <c:v>3.5623409669211181E-2</c:v>
                </c:pt>
                <c:pt idx="1">
                  <c:v>2.7638190954773822E-2</c:v>
                </c:pt>
                <c:pt idx="2">
                  <c:v>2.7431421446383997E-2</c:v>
                </c:pt>
                <c:pt idx="3">
                  <c:v>2.5957972805933149E-2</c:v>
                </c:pt>
                <c:pt idx="4">
                  <c:v>1.8427518427518441E-2</c:v>
                </c:pt>
                <c:pt idx="5">
                  <c:v>2.0782396088019572E-2</c:v>
                </c:pt>
                <c:pt idx="6">
                  <c:v>1.9417475728155331E-2</c:v>
                </c:pt>
                <c:pt idx="7">
                  <c:v>2.0481927710843451E-2</c:v>
                </c:pt>
                <c:pt idx="8">
                  <c:v>2.5331724969843261E-2</c:v>
                </c:pt>
                <c:pt idx="9">
                  <c:v>2.5149700598802394E-2</c:v>
                </c:pt>
                <c:pt idx="10">
                  <c:v>2.7380952380952284E-2</c:v>
                </c:pt>
                <c:pt idx="11">
                  <c:v>2.5974025974025983E-2</c:v>
                </c:pt>
                <c:pt idx="12">
                  <c:v>3.7647058823529367E-2</c:v>
                </c:pt>
              </c:numCache>
            </c:numRef>
          </c:val>
          <c:smooth val="1"/>
        </c:ser>
        <c:ser>
          <c:idx val="7"/>
          <c:order val="7"/>
          <c:tx>
            <c:strRef>
              <c:f>Sheet1!$I$1</c:f>
              <c:strCache>
                <c:ptCount val="1"/>
                <c:pt idx="0">
                  <c:v>Column4</c:v>
                </c:pt>
              </c:strCache>
            </c:strRef>
          </c:tx>
          <c:spPr>
            <a:ln w="38100">
              <a:solidFill>
                <a:schemeClr val="tx1"/>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Sheet1!$I$2:$I$33</c:f>
              <c:numCache>
                <c:formatCode>0.0%</c:formatCode>
                <c:ptCount val="32"/>
                <c:pt idx="0">
                  <c:v>3.5623409669211181E-2</c:v>
                </c:pt>
                <c:pt idx="1">
                  <c:v>2.7638190954773822E-2</c:v>
                </c:pt>
                <c:pt idx="2">
                  <c:v>2.7431421446383997E-2</c:v>
                </c:pt>
                <c:pt idx="3">
                  <c:v>2.5957972805933149E-2</c:v>
                </c:pt>
                <c:pt idx="4">
                  <c:v>1.8427518427518441E-2</c:v>
                </c:pt>
                <c:pt idx="5">
                  <c:v>2.0782396088019572E-2</c:v>
                </c:pt>
                <c:pt idx="6">
                  <c:v>1.9417475728155331E-2</c:v>
                </c:pt>
                <c:pt idx="7">
                  <c:v>2.0481927710843451E-2</c:v>
                </c:pt>
                <c:pt idx="8">
                  <c:v>2.5331724969843261E-2</c:v>
                </c:pt>
                <c:pt idx="9">
                  <c:v>2.5149700598802394E-2</c:v>
                </c:pt>
                <c:pt idx="10">
                  <c:v>2.7380952380952284E-2</c:v>
                </c:pt>
                <c:pt idx="11">
                  <c:v>2.5974025974025983E-2</c:v>
                </c:pt>
                <c:pt idx="12">
                  <c:v>3.7647058823529367E-2</c:v>
                </c:pt>
                <c:pt idx="13">
                  <c:v>3.8183646795536229E-2</c:v>
                </c:pt>
                <c:pt idx="14">
                  <c:v>3.6979559890963541E-2</c:v>
                </c:pt>
                <c:pt idx="15">
                  <c:v>3.7539785849346342E-2</c:v>
                </c:pt>
                <c:pt idx="16">
                  <c:v>2.9195685607507106E-2</c:v>
                </c:pt>
                <c:pt idx="17">
                  <c:v>2.7082946801993087E-2</c:v>
                </c:pt>
                <c:pt idx="18">
                  <c:v>2.5658026159215593E-2</c:v>
                </c:pt>
                <c:pt idx="19">
                  <c:v>2.3009827868536815E-2</c:v>
                </c:pt>
                <c:pt idx="20">
                  <c:v>2.599610815784811E-2</c:v>
                </c:pt>
                <c:pt idx="21">
                  <c:v>2.5580702315537562E-2</c:v>
                </c:pt>
                <c:pt idx="22">
                  <c:v>2.4817328944339471E-2</c:v>
                </c:pt>
                <c:pt idx="23">
                  <c:v>2.5038980722525823E-2</c:v>
                </c:pt>
                <c:pt idx="24">
                  <c:v>2.2120995364458947E-2</c:v>
                </c:pt>
                <c:pt idx="25">
                  <c:v>2.1536103892117783E-2</c:v>
                </c:pt>
                <c:pt idx="26">
                  <c:v>2.1679162402478455E-2</c:v>
                </c:pt>
                <c:pt idx="27">
                  <c:v>2.1624015241743663E-2</c:v>
                </c:pt>
                <c:pt idx="28">
                  <c:v>2.3803111188359368E-2</c:v>
                </c:pt>
                <c:pt idx="29">
                  <c:v>2.488559700546859E-2</c:v>
                </c:pt>
                <c:pt idx="30">
                  <c:v>2.558782523101286E-2</c:v>
                </c:pt>
                <c:pt idx="31">
                  <c:v>2.642597997150218E-2</c:v>
                </c:pt>
              </c:numCache>
            </c:numRef>
          </c:val>
          <c:smooth val="1"/>
        </c:ser>
        <c:ser>
          <c:idx val="8"/>
          <c:order val="8"/>
          <c:tx>
            <c:strRef>
              <c:f>Sheet1!$J$1</c:f>
              <c:strCache>
                <c:ptCount val="1"/>
                <c:pt idx="0">
                  <c:v>Indianapolis</c:v>
                </c:pt>
              </c:strCache>
            </c:strRef>
          </c:tx>
          <c:spPr>
            <a:ln w="38100">
              <a:solidFill>
                <a:srgbClr val="00B0F0"/>
              </a:solidFill>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Sheet1!$J$2:$J$33</c:f>
              <c:numCache>
                <c:formatCode>0.0%</c:formatCode>
                <c:ptCount val="32"/>
                <c:pt idx="0">
                  <c:v>3.3639143730886945E-2</c:v>
                </c:pt>
                <c:pt idx="1">
                  <c:v>3.1914893617021267E-2</c:v>
                </c:pt>
                <c:pt idx="2">
                  <c:v>3.4848484848484906E-2</c:v>
                </c:pt>
                <c:pt idx="3">
                  <c:v>3.1437125748503103E-2</c:v>
                </c:pt>
                <c:pt idx="4">
                  <c:v>2.6627218934911268E-2</c:v>
                </c:pt>
                <c:pt idx="5">
                  <c:v>2.7982326951399017E-2</c:v>
                </c:pt>
                <c:pt idx="6">
                  <c:v>3.2210834553440648E-2</c:v>
                </c:pt>
                <c:pt idx="7">
                  <c:v>2.9027576197387495E-2</c:v>
                </c:pt>
                <c:pt idx="8">
                  <c:v>2.5387870239774291E-2</c:v>
                </c:pt>
                <c:pt idx="9">
                  <c:v>2.8011204481792618E-2</c:v>
                </c:pt>
                <c:pt idx="10">
                  <c:v>3.0555555555555447E-2</c:v>
                </c:pt>
                <c:pt idx="11">
                  <c:v>3.4530386740331487E-2</c:v>
                </c:pt>
                <c:pt idx="12">
                  <c:v>3.7138927097661645E-2</c:v>
                </c:pt>
              </c:numCache>
            </c:numRef>
          </c:val>
          <c:smooth val="1"/>
        </c:ser>
        <c:ser>
          <c:idx val="9"/>
          <c:order val="9"/>
          <c:tx>
            <c:strRef>
              <c:f>Sheet1!$K$1</c:f>
              <c:strCache>
                <c:ptCount val="1"/>
                <c:pt idx="0">
                  <c:v>Column5</c:v>
                </c:pt>
              </c:strCache>
            </c:strRef>
          </c:tx>
          <c:spPr>
            <a:ln w="38100">
              <a:solidFill>
                <a:srgbClr val="00B0F0"/>
              </a:solidFill>
              <a:prstDash val="sysDash"/>
            </a:ln>
          </c:spPr>
          <c:marker>
            <c:symbol val="none"/>
          </c:marke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strCache>
            </c:strRef>
          </c:cat>
          <c:val>
            <c:numRef>
              <c:f>Sheet1!$K$2:$K$33</c:f>
              <c:numCache>
                <c:formatCode>0.0%</c:formatCode>
                <c:ptCount val="32"/>
                <c:pt idx="0">
                  <c:v>3.3639143730886945E-2</c:v>
                </c:pt>
                <c:pt idx="1">
                  <c:v>3.1914893617021267E-2</c:v>
                </c:pt>
                <c:pt idx="2">
                  <c:v>3.4848484848484906E-2</c:v>
                </c:pt>
                <c:pt idx="3">
                  <c:v>3.1437125748503103E-2</c:v>
                </c:pt>
                <c:pt idx="4">
                  <c:v>2.6627218934911268E-2</c:v>
                </c:pt>
                <c:pt idx="5">
                  <c:v>2.7982326951399017E-2</c:v>
                </c:pt>
                <c:pt idx="6">
                  <c:v>3.2210834553440648E-2</c:v>
                </c:pt>
                <c:pt idx="7">
                  <c:v>2.9027576197387495E-2</c:v>
                </c:pt>
                <c:pt idx="8">
                  <c:v>2.5387870239774291E-2</c:v>
                </c:pt>
                <c:pt idx="9">
                  <c:v>2.8011204481792618E-2</c:v>
                </c:pt>
                <c:pt idx="10">
                  <c:v>3.0555555555555447E-2</c:v>
                </c:pt>
                <c:pt idx="11">
                  <c:v>3.4530386740331487E-2</c:v>
                </c:pt>
                <c:pt idx="12">
                  <c:v>3.7138927097661645E-2</c:v>
                </c:pt>
                <c:pt idx="13">
                  <c:v>3.0708312278402202E-2</c:v>
                </c:pt>
                <c:pt idx="14">
                  <c:v>2.4131730338722391E-2</c:v>
                </c:pt>
                <c:pt idx="15">
                  <c:v>2.2858328400777936E-2</c:v>
                </c:pt>
                <c:pt idx="16">
                  <c:v>1.891232348562576E-2</c:v>
                </c:pt>
                <c:pt idx="17">
                  <c:v>1.7953479472888931E-2</c:v>
                </c:pt>
                <c:pt idx="18">
                  <c:v>1.8707761842417091E-2</c:v>
                </c:pt>
                <c:pt idx="19">
                  <c:v>1.8989840557994263E-2</c:v>
                </c:pt>
                <c:pt idx="20">
                  <c:v>1.8312640272527062E-2</c:v>
                </c:pt>
                <c:pt idx="21">
                  <c:v>1.6370314164490651E-2</c:v>
                </c:pt>
                <c:pt idx="22">
                  <c:v>1.4403478929790398E-2</c:v>
                </c:pt>
                <c:pt idx="23">
                  <c:v>1.5615884466627995E-2</c:v>
                </c:pt>
                <c:pt idx="24">
                  <c:v>1.6152278029964252E-2</c:v>
                </c:pt>
                <c:pt idx="25">
                  <c:v>1.7045499220242132E-2</c:v>
                </c:pt>
                <c:pt idx="26">
                  <c:v>1.8744416991769368E-2</c:v>
                </c:pt>
                <c:pt idx="27">
                  <c:v>2.0526757008540678E-2</c:v>
                </c:pt>
                <c:pt idx="28">
                  <c:v>2.1122860471148863E-2</c:v>
                </c:pt>
                <c:pt idx="29">
                  <c:v>2.125175604329713E-2</c:v>
                </c:pt>
                <c:pt idx="30">
                  <c:v>2.1153838940080591E-2</c:v>
                </c:pt>
                <c:pt idx="31">
                  <c:v>2.2019466387601765E-2</c:v>
                </c:pt>
              </c:numCache>
            </c:numRef>
          </c:val>
          <c:smooth val="1"/>
        </c:ser>
        <c:dLbls>
          <c:showLegendKey val="0"/>
          <c:showVal val="0"/>
          <c:showCatName val="0"/>
          <c:showSerName val="0"/>
          <c:showPercent val="0"/>
          <c:showBubbleSize val="0"/>
        </c:dLbls>
        <c:smooth val="0"/>
        <c:axId val="544768888"/>
        <c:axId val="544771240"/>
      </c:lineChart>
      <c:catAx>
        <c:axId val="544768888"/>
        <c:scaling>
          <c:orientation val="minMax"/>
        </c:scaling>
        <c:delete val="0"/>
        <c:axPos val="b"/>
        <c:numFmt formatCode="General" sourceLinked="0"/>
        <c:majorTickMark val="out"/>
        <c:minorTickMark val="none"/>
        <c:tickLblPos val="nextTo"/>
        <c:txPr>
          <a:bodyPr/>
          <a:lstStyle/>
          <a:p>
            <a:pPr>
              <a:defRPr sz="1400"/>
            </a:pPr>
            <a:endParaRPr lang="en-US"/>
          </a:p>
        </c:txPr>
        <c:crossAx val="544771240"/>
        <c:crosses val="autoZero"/>
        <c:auto val="1"/>
        <c:lblAlgn val="ctr"/>
        <c:lblOffset val="100"/>
        <c:tickLblSkip val="4"/>
        <c:noMultiLvlLbl val="0"/>
      </c:catAx>
      <c:valAx>
        <c:axId val="544771240"/>
        <c:scaling>
          <c:orientation val="minMax"/>
          <c:max val="5.000000000000001E-2"/>
          <c:min val="0"/>
        </c:scaling>
        <c:delete val="0"/>
        <c:axPos val="l"/>
        <c:majorGridlines/>
        <c:numFmt formatCode="0%" sourceLinked="0"/>
        <c:majorTickMark val="out"/>
        <c:minorTickMark val="none"/>
        <c:tickLblPos val="nextTo"/>
        <c:crossAx val="544768888"/>
        <c:crosses val="autoZero"/>
        <c:crossBetween val="between"/>
        <c:majorUnit val="1.0000000000000002E-2"/>
      </c:valAx>
    </c:plotArea>
    <c:legend>
      <c:legendPos val="r"/>
      <c:legendEntry>
        <c:idx val="0"/>
        <c:txPr>
          <a:bodyPr/>
          <a:lstStyle/>
          <a:p>
            <a:pPr>
              <a:defRPr sz="1200">
                <a:solidFill>
                  <a:srgbClr val="FFC000"/>
                </a:solidFill>
              </a:defRPr>
            </a:pPr>
            <a:endParaRPr lang="en-US"/>
          </a:p>
        </c:txPr>
      </c:legendEntry>
      <c:legendEntry>
        <c:idx val="1"/>
        <c:delete val="1"/>
      </c:legendEntry>
      <c:legendEntry>
        <c:idx val="2"/>
        <c:txPr>
          <a:bodyPr/>
          <a:lstStyle/>
          <a:p>
            <a:pPr>
              <a:defRPr sz="1200">
                <a:solidFill>
                  <a:srgbClr val="C00000"/>
                </a:solidFill>
              </a:defRPr>
            </a:pPr>
            <a:endParaRPr lang="en-US"/>
          </a:p>
        </c:txPr>
      </c:legendEntry>
      <c:legendEntry>
        <c:idx val="3"/>
        <c:delete val="1"/>
      </c:legendEntry>
      <c:legendEntry>
        <c:idx val="4"/>
        <c:txPr>
          <a:bodyPr/>
          <a:lstStyle/>
          <a:p>
            <a:pPr>
              <a:defRPr sz="1200">
                <a:solidFill>
                  <a:srgbClr val="0070C0"/>
                </a:solidFill>
              </a:defRPr>
            </a:pPr>
            <a:endParaRPr lang="en-US"/>
          </a:p>
        </c:txPr>
      </c:legendEntry>
      <c:legendEntry>
        <c:idx val="5"/>
        <c:delete val="1"/>
      </c:legendEntry>
      <c:legendEntry>
        <c:idx val="7"/>
        <c:delete val="1"/>
      </c:legendEntry>
      <c:legendEntry>
        <c:idx val="8"/>
        <c:txPr>
          <a:bodyPr/>
          <a:lstStyle/>
          <a:p>
            <a:pPr>
              <a:defRPr sz="1200">
                <a:solidFill>
                  <a:srgbClr val="00B0F0"/>
                </a:solidFill>
              </a:defRPr>
            </a:pPr>
            <a:endParaRPr lang="en-US"/>
          </a:p>
        </c:txPr>
      </c:legendEntry>
      <c:legendEntry>
        <c:idx val="9"/>
        <c:delete val="1"/>
      </c:legendEntry>
      <c:layout>
        <c:manualLayout>
          <c:xMode val="edge"/>
          <c:yMode val="edge"/>
          <c:x val="8.8292290669548648E-2"/>
          <c:y val="0.71538932633420826"/>
          <c:w val="0.86219790540888275"/>
          <c:h val="8.1333114610673676E-2"/>
        </c:manualLayout>
      </c:layout>
      <c:overlay val="0"/>
      <c:txPr>
        <a:bodyPr/>
        <a:lstStyle/>
        <a:p>
          <a:pPr>
            <a:defRPr sz="1200"/>
          </a:pPr>
          <a:endParaRPr lang="en-US"/>
        </a:p>
      </c:txPr>
    </c:legend>
    <c:plotVisOnly val="1"/>
    <c:dispBlanksAs val="gap"/>
    <c:showDLblsOverMax val="0"/>
  </c:chart>
  <c:txPr>
    <a:bodyPr/>
    <a:lstStyle/>
    <a:p>
      <a:pPr>
        <a:defRPr sz="1800">
          <a:latin typeface="Museo Sans 700" panose="02000000000000000000"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dLbls>
            <c:dLbl>
              <c:idx val="0"/>
              <c:layout>
                <c:manualLayout>
                  <c:x val="1.0903426791277258E-2"/>
                  <c:y val="-0.13568402988088027"/>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5576323987538941E-2"/>
                  <c:y val="-0.29999999999999993"/>
                </c:manualLayout>
              </c:layou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3.1152647975077882E-2"/>
                  <c:y val="-0.2784187361195235"/>
                </c:manualLayout>
              </c:layout>
              <c:showLegendKey val="0"/>
              <c:showVal val="1"/>
              <c:showCatName val="0"/>
              <c:showSerName val="0"/>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1.557632398753894E-3"/>
                  <c:y val="-0.32863254593175856"/>
                </c:manualLayout>
              </c:layout>
              <c:showLegendKey val="0"/>
              <c:showVal val="1"/>
              <c:showCatName val="0"/>
              <c:showSerName val="0"/>
              <c:showPercent val="0"/>
              <c:showBubbleSize val="0"/>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numFmt formatCode="0.0%" sourceLinked="0"/>
            <c:spPr>
              <a:noFill/>
              <a:ln>
                <a:noFill/>
              </a:ln>
              <a:effectLst/>
            </c:spPr>
            <c:txPr>
              <a:bodyPr/>
              <a:lstStyle/>
              <a:p>
                <a:pPr>
                  <a:defRPr sz="1200">
                    <a:solidFill>
                      <a:srgbClr val="00B0F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1.2461059190031152E-2"/>
                  <c:y val="-0.32051282051282054"/>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133956386292892E-2"/>
                  <c:y val="-0.24871815061578842"/>
                </c:manualLayout>
              </c:layout>
              <c:showLegendKey val="0"/>
              <c:showVal val="1"/>
              <c:showCatName val="0"/>
              <c:showSerName val="0"/>
              <c:showPercent val="0"/>
              <c:showBubbleSize val="0"/>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4.6728971962616819E-3"/>
                  <c:y val="-0.23226488996567737"/>
                </c:manualLayout>
              </c:layout>
              <c:showLegendKey val="0"/>
              <c:showVal val="1"/>
              <c:showCatName val="0"/>
              <c:showSerName val="0"/>
              <c:showPercent val="0"/>
              <c:showBubbleSize val="0"/>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6.2305295950155761E-3"/>
                  <c:y val="-0.1970088835049465"/>
                </c:manualLayout>
              </c:layout>
              <c:showLegendKey val="0"/>
              <c:showVal val="1"/>
              <c:showCatName val="0"/>
              <c:showSerName val="0"/>
              <c:showPercent val="0"/>
              <c:showBubbleSize val="0"/>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layout>
                <c:manualLayout>
                  <c:x val="-1.0903426791277258E-2"/>
                  <c:y val="-0.18824793054714314"/>
                </c:manualLayout>
              </c:layout>
              <c:showLegendKey val="0"/>
              <c:showVal val="1"/>
              <c:showCatName val="0"/>
              <c:showSerName val="0"/>
              <c:showPercent val="0"/>
              <c:showBubbleSize val="0"/>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layout>
                <c:manualLayout>
                  <c:x val="-2.1806976230774891E-2"/>
                  <c:y val="-0.21623924894003635"/>
                </c:manualLayout>
              </c:layout>
              <c:showLegendKey val="0"/>
              <c:showVal val="1"/>
              <c:showCatName val="0"/>
              <c:showSerName val="0"/>
              <c:showPercent val="0"/>
              <c:showBubbleSize val="0"/>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6.2305295950155761E-3"/>
                  <c:y val="-0.2440171613163738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rgbClr val="00B050"/>
                    </a:solidFill>
                    <a:latin typeface="Museo Sans Cond 700"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561385992"/>
        <c:axId val="561391872"/>
      </c:areaChart>
      <c:catAx>
        <c:axId val="561385992"/>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561391872"/>
        <c:crosses val="autoZero"/>
        <c:auto val="1"/>
        <c:lblAlgn val="ctr"/>
        <c:lblOffset val="100"/>
        <c:tickLblSkip val="4"/>
        <c:noMultiLvlLbl val="0"/>
      </c:catAx>
      <c:valAx>
        <c:axId val="561391872"/>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561385992"/>
        <c:crosses val="autoZero"/>
        <c:crossBetween val="between"/>
      </c:valAx>
    </c:plotArea>
    <c:legend>
      <c:legendPos val="r"/>
      <c:layout>
        <c:manualLayout>
          <c:xMode val="edge"/>
          <c:yMode val="edge"/>
          <c:x val="8.4201192140701972E-2"/>
          <c:y val="1.6658994548758327E-2"/>
          <c:w val="0.89700161895650898"/>
          <c:h val="7.4748233393902686E-2"/>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64923306605018E-2"/>
          <c:y val="3.0588235294117642E-2"/>
          <c:w val="0.87253015964747527"/>
          <c:h val="0.82632352941176468"/>
        </c:manualLayout>
      </c:layout>
      <c:areaChart>
        <c:grouping val="standard"/>
        <c:varyColors val="0"/>
        <c:ser>
          <c:idx val="1"/>
          <c:order val="1"/>
          <c:tx>
            <c:strRef>
              <c:f>Sheet1!$C$1</c:f>
              <c:strCache>
                <c:ptCount val="1"/>
                <c:pt idx="0">
                  <c:v>5-State Region</c:v>
                </c:pt>
              </c:strCache>
            </c:strRef>
          </c:tx>
          <c:spPr>
            <a:solidFill>
              <a:srgbClr val="00B0F0">
                <a:alpha val="59000"/>
              </a:srgbClr>
            </a:solidFill>
            <a:ln w="44450">
              <a:noFill/>
            </a:ln>
          </c:spPr>
          <c:cat>
            <c:strRef>
              <c:f>Sheet1!$A$2:$A$125</c:f>
              <c:strCache>
                <c:ptCount val="124"/>
                <c:pt idx="0">
                  <c:v>1Q90</c:v>
                </c:pt>
                <c:pt idx="1">
                  <c:v>2Q90</c:v>
                </c:pt>
                <c:pt idx="2">
                  <c:v>3Q90</c:v>
                </c:pt>
                <c:pt idx="3">
                  <c:v>4Q90</c:v>
                </c:pt>
                <c:pt idx="4">
                  <c:v>1Q91</c:v>
                </c:pt>
                <c:pt idx="5">
                  <c:v>2Q91</c:v>
                </c:pt>
                <c:pt idx="6">
                  <c:v>3Q91</c:v>
                </c:pt>
                <c:pt idx="7">
                  <c:v>4Q91</c:v>
                </c:pt>
                <c:pt idx="8">
                  <c:v>1Q92</c:v>
                </c:pt>
                <c:pt idx="9">
                  <c:v>2Q92</c:v>
                </c:pt>
                <c:pt idx="10">
                  <c:v>3Q92</c:v>
                </c:pt>
                <c:pt idx="11">
                  <c:v>4Q92</c:v>
                </c:pt>
                <c:pt idx="12">
                  <c:v>1Q93</c:v>
                </c:pt>
                <c:pt idx="13">
                  <c:v>2Q93</c:v>
                </c:pt>
                <c:pt idx="14">
                  <c:v>3Q93</c:v>
                </c:pt>
                <c:pt idx="15">
                  <c:v>4Q93</c:v>
                </c:pt>
                <c:pt idx="16">
                  <c:v>1Q94</c:v>
                </c:pt>
                <c:pt idx="17">
                  <c:v>2Q94</c:v>
                </c:pt>
                <c:pt idx="18">
                  <c:v>3Q94</c:v>
                </c:pt>
                <c:pt idx="19">
                  <c:v>4Q94</c:v>
                </c:pt>
                <c:pt idx="20">
                  <c:v>1Q95</c:v>
                </c:pt>
                <c:pt idx="21">
                  <c:v>2Q95</c:v>
                </c:pt>
                <c:pt idx="22">
                  <c:v>3Q95</c:v>
                </c:pt>
                <c:pt idx="23">
                  <c:v>4Q95</c:v>
                </c:pt>
                <c:pt idx="24">
                  <c:v>1Q96</c:v>
                </c:pt>
                <c:pt idx="25">
                  <c:v>2Q96</c:v>
                </c:pt>
                <c:pt idx="26">
                  <c:v>3Q96</c:v>
                </c:pt>
                <c:pt idx="27">
                  <c:v>4Q96</c:v>
                </c:pt>
                <c:pt idx="28">
                  <c:v>1Q97</c:v>
                </c:pt>
                <c:pt idx="29">
                  <c:v>2Q97</c:v>
                </c:pt>
                <c:pt idx="30">
                  <c:v>3Q97</c:v>
                </c:pt>
                <c:pt idx="31">
                  <c:v>4Q97</c:v>
                </c:pt>
                <c:pt idx="32">
                  <c:v>1Q98</c:v>
                </c:pt>
                <c:pt idx="33">
                  <c:v>2Q98</c:v>
                </c:pt>
                <c:pt idx="34">
                  <c:v>3Q98</c:v>
                </c:pt>
                <c:pt idx="35">
                  <c:v>4Q98</c:v>
                </c:pt>
                <c:pt idx="36">
                  <c:v>1Q99</c:v>
                </c:pt>
                <c:pt idx="37">
                  <c:v>2Q99</c:v>
                </c:pt>
                <c:pt idx="38">
                  <c:v>3Q99</c:v>
                </c:pt>
                <c:pt idx="39">
                  <c:v>4Q99</c:v>
                </c:pt>
                <c:pt idx="40">
                  <c:v>1Q00</c:v>
                </c:pt>
                <c:pt idx="41">
                  <c:v>2Q00</c:v>
                </c:pt>
                <c:pt idx="42">
                  <c:v>3Q00</c:v>
                </c:pt>
                <c:pt idx="43">
                  <c:v>4Q00</c:v>
                </c:pt>
                <c:pt idx="44">
                  <c:v>1Q01</c:v>
                </c:pt>
                <c:pt idx="45">
                  <c:v>2Q01</c:v>
                </c:pt>
                <c:pt idx="46">
                  <c:v>3Q01</c:v>
                </c:pt>
                <c:pt idx="47">
                  <c:v>4Q01</c:v>
                </c:pt>
                <c:pt idx="48">
                  <c:v>1Q02</c:v>
                </c:pt>
                <c:pt idx="49">
                  <c:v>2Q02</c:v>
                </c:pt>
                <c:pt idx="50">
                  <c:v>3Q02</c:v>
                </c:pt>
                <c:pt idx="51">
                  <c:v>4Q02</c:v>
                </c:pt>
                <c:pt idx="52">
                  <c:v>1Q03</c:v>
                </c:pt>
                <c:pt idx="53">
                  <c:v>2Q03</c:v>
                </c:pt>
                <c:pt idx="54">
                  <c:v>3Q03</c:v>
                </c:pt>
                <c:pt idx="55">
                  <c:v>4Q03</c:v>
                </c:pt>
                <c:pt idx="56">
                  <c:v>1Q04</c:v>
                </c:pt>
                <c:pt idx="57">
                  <c:v>2Q04</c:v>
                </c:pt>
                <c:pt idx="58">
                  <c:v>3Q04</c:v>
                </c:pt>
                <c:pt idx="59">
                  <c:v>4Q04</c:v>
                </c:pt>
                <c:pt idx="60">
                  <c:v>1Q05</c:v>
                </c:pt>
                <c:pt idx="61">
                  <c:v>2Q05</c:v>
                </c:pt>
                <c:pt idx="62">
                  <c:v>3Q05</c:v>
                </c:pt>
                <c:pt idx="63">
                  <c:v>4Q05</c:v>
                </c:pt>
                <c:pt idx="64">
                  <c:v>1Q06</c:v>
                </c:pt>
                <c:pt idx="65">
                  <c:v>2Q06</c:v>
                </c:pt>
                <c:pt idx="66">
                  <c:v>3Q06</c:v>
                </c:pt>
                <c:pt idx="67">
                  <c:v>4Q06</c:v>
                </c:pt>
                <c:pt idx="68">
                  <c:v>1Q07</c:v>
                </c:pt>
                <c:pt idx="69">
                  <c:v>2Q07</c:v>
                </c:pt>
                <c:pt idx="70">
                  <c:v>3Q07</c:v>
                </c:pt>
                <c:pt idx="71">
                  <c:v>4Q07</c:v>
                </c:pt>
                <c:pt idx="72">
                  <c:v>1Q08</c:v>
                </c:pt>
                <c:pt idx="73">
                  <c:v>2Q08</c:v>
                </c:pt>
                <c:pt idx="74">
                  <c:v>3Q08</c:v>
                </c:pt>
                <c:pt idx="75">
                  <c:v>4Q08</c:v>
                </c:pt>
                <c:pt idx="76">
                  <c:v>1Q09</c:v>
                </c:pt>
                <c:pt idx="77">
                  <c:v>2Q09</c:v>
                </c:pt>
                <c:pt idx="78">
                  <c:v>3Q09</c:v>
                </c:pt>
                <c:pt idx="79">
                  <c:v>4Q09</c:v>
                </c:pt>
                <c:pt idx="80">
                  <c:v>1Q10</c:v>
                </c:pt>
                <c:pt idx="81">
                  <c:v>2Q10</c:v>
                </c:pt>
                <c:pt idx="82">
                  <c:v>3Q10</c:v>
                </c:pt>
                <c:pt idx="83">
                  <c:v>4Q10</c:v>
                </c:pt>
                <c:pt idx="84">
                  <c:v>1Q11</c:v>
                </c:pt>
                <c:pt idx="85">
                  <c:v>2Q11</c:v>
                </c:pt>
                <c:pt idx="86">
                  <c:v>3Q11</c:v>
                </c:pt>
                <c:pt idx="87">
                  <c:v>4Q11</c:v>
                </c:pt>
                <c:pt idx="88">
                  <c:v>1Q12</c:v>
                </c:pt>
                <c:pt idx="89">
                  <c:v>2Q12</c:v>
                </c:pt>
                <c:pt idx="90">
                  <c:v>3Q12</c:v>
                </c:pt>
                <c:pt idx="91">
                  <c:v>4Q12</c:v>
                </c:pt>
                <c:pt idx="92">
                  <c:v>1Q13</c:v>
                </c:pt>
                <c:pt idx="93">
                  <c:v>2Q13</c:v>
                </c:pt>
                <c:pt idx="94">
                  <c:v>3Q13</c:v>
                </c:pt>
                <c:pt idx="95">
                  <c:v>4Q13</c:v>
                </c:pt>
                <c:pt idx="96">
                  <c:v>1Q14</c:v>
                </c:pt>
                <c:pt idx="97">
                  <c:v>2Q14</c:v>
                </c:pt>
                <c:pt idx="98">
                  <c:v>3Q14</c:v>
                </c:pt>
                <c:pt idx="99">
                  <c:v>4Q14</c:v>
                </c:pt>
                <c:pt idx="100">
                  <c:v>1Q15</c:v>
                </c:pt>
                <c:pt idx="101">
                  <c:v>2Q15</c:v>
                </c:pt>
                <c:pt idx="102">
                  <c:v>3Q15</c:v>
                </c:pt>
                <c:pt idx="103">
                  <c:v>4Q15</c:v>
                </c:pt>
                <c:pt idx="104">
                  <c:v>1Q16</c:v>
                </c:pt>
                <c:pt idx="105">
                  <c:v>2Q16</c:v>
                </c:pt>
                <c:pt idx="106">
                  <c:v>3Q16</c:v>
                </c:pt>
                <c:pt idx="107">
                  <c:v>4Q16</c:v>
                </c:pt>
                <c:pt idx="108">
                  <c:v>1Q17</c:v>
                </c:pt>
                <c:pt idx="109">
                  <c:v>2Q17</c:v>
                </c:pt>
                <c:pt idx="110">
                  <c:v>3Q17</c:v>
                </c:pt>
                <c:pt idx="111">
                  <c:v>4Q17</c:v>
                </c:pt>
                <c:pt idx="112">
                  <c:v>1Q18</c:v>
                </c:pt>
                <c:pt idx="113">
                  <c:v>2Q18</c:v>
                </c:pt>
                <c:pt idx="114">
                  <c:v>3Q18</c:v>
                </c:pt>
                <c:pt idx="115">
                  <c:v>4Q18</c:v>
                </c:pt>
                <c:pt idx="116">
                  <c:v>1Q19</c:v>
                </c:pt>
                <c:pt idx="117">
                  <c:v>2Q19</c:v>
                </c:pt>
                <c:pt idx="118">
                  <c:v>3Q19</c:v>
                </c:pt>
                <c:pt idx="119">
                  <c:v>4Q19</c:v>
                </c:pt>
                <c:pt idx="120">
                  <c:v>1Q20</c:v>
                </c:pt>
                <c:pt idx="121">
                  <c:v>2Q20</c:v>
                </c:pt>
                <c:pt idx="122">
                  <c:v>3Q20</c:v>
                </c:pt>
                <c:pt idx="123">
                  <c:v>4Q20</c:v>
                </c:pt>
              </c:strCache>
            </c:strRef>
          </c:cat>
          <c:val>
            <c:numRef>
              <c:f>Sheet1!$C$2:$C$125</c:f>
              <c:numCache>
                <c:formatCode>0.0%</c:formatCode>
                <c:ptCount val="124"/>
                <c:pt idx="0">
                  <c:v>4.3943503327256292E-3</c:v>
                </c:pt>
                <c:pt idx="1">
                  <c:v>5.7620361014773837E-3</c:v>
                </c:pt>
                <c:pt idx="2">
                  <c:v>5.2009337583776702E-3</c:v>
                </c:pt>
                <c:pt idx="3">
                  <c:v>2.1861716410725113E-3</c:v>
                </c:pt>
                <c:pt idx="4">
                  <c:v>-6.6691986327384045E-3</c:v>
                </c:pt>
                <c:pt idx="5">
                  <c:v>-1.4086974545239279E-2</c:v>
                </c:pt>
                <c:pt idx="6">
                  <c:v>-1.4332563772147444E-2</c:v>
                </c:pt>
                <c:pt idx="7">
                  <c:v>-5.3219614526690768E-3</c:v>
                </c:pt>
                <c:pt idx="8">
                  <c:v>5.1667533314982824E-3</c:v>
                </c:pt>
                <c:pt idx="9">
                  <c:v>1.4080523777464618E-2</c:v>
                </c:pt>
                <c:pt idx="10">
                  <c:v>1.2736162702916241E-2</c:v>
                </c:pt>
                <c:pt idx="11">
                  <c:v>1.4585131028821497E-2</c:v>
                </c:pt>
                <c:pt idx="12">
                  <c:v>1.9341030524188212E-2</c:v>
                </c:pt>
                <c:pt idx="13">
                  <c:v>1.6454212273405995E-2</c:v>
                </c:pt>
                <c:pt idx="14">
                  <c:v>2.0166017914927725E-2</c:v>
                </c:pt>
                <c:pt idx="15">
                  <c:v>2.5965512535579167E-2</c:v>
                </c:pt>
                <c:pt idx="16">
                  <c:v>2.9644003283827068E-2</c:v>
                </c:pt>
                <c:pt idx="17">
                  <c:v>3.3546031098549929E-2</c:v>
                </c:pt>
                <c:pt idx="18">
                  <c:v>3.5051426663472621E-2</c:v>
                </c:pt>
                <c:pt idx="19">
                  <c:v>3.494003662646944E-2</c:v>
                </c:pt>
                <c:pt idx="20">
                  <c:v>3.4482925249948074E-2</c:v>
                </c:pt>
                <c:pt idx="21">
                  <c:v>3.1503425204619691E-2</c:v>
                </c:pt>
                <c:pt idx="22">
                  <c:v>2.6360818524804357E-2</c:v>
                </c:pt>
                <c:pt idx="23">
                  <c:v>2.2441171677946993E-2</c:v>
                </c:pt>
                <c:pt idx="24">
                  <c:v>1.6022122674339931E-2</c:v>
                </c:pt>
                <c:pt idx="25">
                  <c:v>1.5532547747780618E-2</c:v>
                </c:pt>
                <c:pt idx="26">
                  <c:v>1.5040847607789948E-2</c:v>
                </c:pt>
                <c:pt idx="27">
                  <c:v>1.5878966093895382E-2</c:v>
                </c:pt>
                <c:pt idx="28">
                  <c:v>1.8898068585667685E-2</c:v>
                </c:pt>
                <c:pt idx="29">
                  <c:v>1.9098538230716569E-2</c:v>
                </c:pt>
                <c:pt idx="30">
                  <c:v>1.8571829247770334E-2</c:v>
                </c:pt>
                <c:pt idx="31">
                  <c:v>1.7893404099706411E-2</c:v>
                </c:pt>
                <c:pt idx="32">
                  <c:v>1.974104264290831E-2</c:v>
                </c:pt>
                <c:pt idx="33">
                  <c:v>2.0122619461548107E-2</c:v>
                </c:pt>
                <c:pt idx="34">
                  <c:v>1.5138164387424154E-2</c:v>
                </c:pt>
                <c:pt idx="35">
                  <c:v>1.8273503420040964E-2</c:v>
                </c:pt>
                <c:pt idx="36">
                  <c:v>1.3051202573513948E-2</c:v>
                </c:pt>
                <c:pt idx="37">
                  <c:v>1.5415546706129357E-2</c:v>
                </c:pt>
                <c:pt idx="38">
                  <c:v>2.0220301025988135E-2</c:v>
                </c:pt>
                <c:pt idx="39">
                  <c:v>1.7728130296215019E-2</c:v>
                </c:pt>
                <c:pt idx="40">
                  <c:v>2.2110210357117809E-2</c:v>
                </c:pt>
                <c:pt idx="41">
                  <c:v>1.8206771134301157E-2</c:v>
                </c:pt>
                <c:pt idx="42">
                  <c:v>1.228564986748693E-2</c:v>
                </c:pt>
                <c:pt idx="43">
                  <c:v>5.3393268970949254E-3</c:v>
                </c:pt>
                <c:pt idx="44">
                  <c:v>-7.8886866148730611E-3</c:v>
                </c:pt>
                <c:pt idx="45">
                  <c:v>-1.5798895829942879E-2</c:v>
                </c:pt>
                <c:pt idx="46">
                  <c:v>-2.0749372791111033E-2</c:v>
                </c:pt>
                <c:pt idx="47">
                  <c:v>-2.6525679758308163E-2</c:v>
                </c:pt>
                <c:pt idx="48">
                  <c:v>-2.3289972432804874E-2</c:v>
                </c:pt>
                <c:pt idx="49">
                  <c:v>-1.8865724546429614E-2</c:v>
                </c:pt>
                <c:pt idx="50">
                  <c:v>-1.0093489227389075E-2</c:v>
                </c:pt>
                <c:pt idx="51">
                  <c:v>-4.976253106145084E-3</c:v>
                </c:pt>
                <c:pt idx="52">
                  <c:v>-7.225924243560309E-3</c:v>
                </c:pt>
                <c:pt idx="53">
                  <c:v>-8.5868069135250271E-3</c:v>
                </c:pt>
                <c:pt idx="54">
                  <c:v>-1.186762879357684E-2</c:v>
                </c:pt>
                <c:pt idx="55">
                  <c:v>-7.1285067133583452E-3</c:v>
                </c:pt>
                <c:pt idx="56">
                  <c:v>-2.0878264172231546E-3</c:v>
                </c:pt>
                <c:pt idx="57">
                  <c:v>3.5939315082528E-3</c:v>
                </c:pt>
                <c:pt idx="58">
                  <c:v>5.9425618166822399E-3</c:v>
                </c:pt>
                <c:pt idx="59">
                  <c:v>5.8321417739069124E-3</c:v>
                </c:pt>
                <c:pt idx="60">
                  <c:v>5.3684822018788226E-3</c:v>
                </c:pt>
                <c:pt idx="61">
                  <c:v>5.2184903513304787E-3</c:v>
                </c:pt>
                <c:pt idx="62">
                  <c:v>4.8498276174130219E-3</c:v>
                </c:pt>
                <c:pt idx="63">
                  <c:v>3.0822448909261736E-3</c:v>
                </c:pt>
                <c:pt idx="64">
                  <c:v>5.0940777195534704E-3</c:v>
                </c:pt>
                <c:pt idx="65">
                  <c:v>1.0369835875743442E-3</c:v>
                </c:pt>
                <c:pt idx="66">
                  <c:v>-2.9644290218901834E-3</c:v>
                </c:pt>
                <c:pt idx="67">
                  <c:v>-3.6718681219575565E-3</c:v>
                </c:pt>
                <c:pt idx="68">
                  <c:v>-4.3413905665614294E-3</c:v>
                </c:pt>
                <c:pt idx="69">
                  <c:v>-2.4861824797510678E-3</c:v>
                </c:pt>
                <c:pt idx="70">
                  <c:v>-4.6579355768353785E-4</c:v>
                </c:pt>
                <c:pt idx="71">
                  <c:v>-1.3642447192091494E-3</c:v>
                </c:pt>
                <c:pt idx="72">
                  <c:v>-3.9134484139362446E-3</c:v>
                </c:pt>
                <c:pt idx="73">
                  <c:v>-9.7661447526986023E-3</c:v>
                </c:pt>
                <c:pt idx="74">
                  <c:v>-1.4102265377805907E-2</c:v>
                </c:pt>
                <c:pt idx="75">
                  <c:v>-2.6743784530386675E-2</c:v>
                </c:pt>
                <c:pt idx="76">
                  <c:v>-5.0141917372551921E-2</c:v>
                </c:pt>
                <c:pt idx="77">
                  <c:v>-6.1471066976916983E-2</c:v>
                </c:pt>
                <c:pt idx="78">
                  <c:v>-6.339827848593356E-2</c:v>
                </c:pt>
                <c:pt idx="79">
                  <c:v>-5.0316208688864966E-2</c:v>
                </c:pt>
                <c:pt idx="80">
                  <c:v>-2.6355846008160103E-2</c:v>
                </c:pt>
                <c:pt idx="81">
                  <c:v>-2.2744203370891739E-3</c:v>
                </c:pt>
                <c:pt idx="82">
                  <c:v>7.9497592196925825E-3</c:v>
                </c:pt>
                <c:pt idx="83">
                  <c:v>1.1116637129708161E-2</c:v>
                </c:pt>
                <c:pt idx="84">
                  <c:v>1.6670949273917934E-2</c:v>
                </c:pt>
                <c:pt idx="85">
                  <c:v>1.3889958304459183E-2</c:v>
                </c:pt>
                <c:pt idx="86">
                  <c:v>1.8387539803794397E-2</c:v>
                </c:pt>
                <c:pt idx="87">
                  <c:v>1.800303899426841E-2</c:v>
                </c:pt>
                <c:pt idx="88">
                  <c:v>2.2699625609712802E-2</c:v>
                </c:pt>
                <c:pt idx="89">
                  <c:v>2.0681830734392607E-2</c:v>
                </c:pt>
                <c:pt idx="90">
                  <c:v>1.599704090353532E-2</c:v>
                </c:pt>
                <c:pt idx="91">
                  <c:v>1.574061891777865E-2</c:v>
                </c:pt>
                <c:pt idx="92">
                  <c:v>1.269155705426544E-2</c:v>
                </c:pt>
                <c:pt idx="93">
                  <c:v>1.1566480205085192E-2</c:v>
                </c:pt>
                <c:pt idx="94">
                  <c:v>1.3549479796757944E-2</c:v>
                </c:pt>
                <c:pt idx="95">
                  <c:v>1.5141600766459545E-2</c:v>
                </c:pt>
                <c:pt idx="96">
                  <c:v>1.1736532408885362E-2</c:v>
                </c:pt>
                <c:pt idx="97">
                  <c:v>1.5484126931058013E-2</c:v>
                </c:pt>
                <c:pt idx="98">
                  <c:v>1.4865368354591254E-2</c:v>
                </c:pt>
                <c:pt idx="99">
                  <c:v>1.5921135709147365E-2</c:v>
                </c:pt>
                <c:pt idx="100">
                  <c:v>1.6791927972119605E-2</c:v>
                </c:pt>
                <c:pt idx="101">
                  <c:v>1.4007901668130075E-2</c:v>
                </c:pt>
                <c:pt idx="102">
                  <c:v>1.3974929982457239E-2</c:v>
                </c:pt>
                <c:pt idx="103">
                  <c:v>1.2232833105957325E-2</c:v>
                </c:pt>
                <c:pt idx="104">
                  <c:v>1.5663278314174547E-2</c:v>
                </c:pt>
              </c:numCache>
            </c:numRef>
          </c:val>
        </c:ser>
        <c:ser>
          <c:idx val="3"/>
          <c:order val="3"/>
          <c:tx>
            <c:strRef>
              <c:f>Sheet1!$E$1</c:f>
              <c:strCache>
                <c:ptCount val="1"/>
                <c:pt idx="0">
                  <c:v>Region Forecast</c:v>
                </c:pt>
              </c:strCache>
            </c:strRef>
          </c:tx>
          <c:spPr>
            <a:pattFill prst="dkDnDiag">
              <a:fgClr>
                <a:srgbClr val="00B0F0"/>
              </a:fgClr>
              <a:bgClr>
                <a:schemeClr val="bg1"/>
              </a:bgClr>
            </a:pattFill>
            <a:ln w="44450">
              <a:noFill/>
              <a:prstDash val="dash"/>
            </a:ln>
          </c:spPr>
          <c:cat>
            <c:strRef>
              <c:f>Sheet1!$A$2:$A$125</c:f>
              <c:strCache>
                <c:ptCount val="124"/>
                <c:pt idx="0">
                  <c:v>1Q90</c:v>
                </c:pt>
                <c:pt idx="1">
                  <c:v>2Q90</c:v>
                </c:pt>
                <c:pt idx="2">
                  <c:v>3Q90</c:v>
                </c:pt>
                <c:pt idx="3">
                  <c:v>4Q90</c:v>
                </c:pt>
                <c:pt idx="4">
                  <c:v>1Q91</c:v>
                </c:pt>
                <c:pt idx="5">
                  <c:v>2Q91</c:v>
                </c:pt>
                <c:pt idx="6">
                  <c:v>3Q91</c:v>
                </c:pt>
                <c:pt idx="7">
                  <c:v>4Q91</c:v>
                </c:pt>
                <c:pt idx="8">
                  <c:v>1Q92</c:v>
                </c:pt>
                <c:pt idx="9">
                  <c:v>2Q92</c:v>
                </c:pt>
                <c:pt idx="10">
                  <c:v>3Q92</c:v>
                </c:pt>
                <c:pt idx="11">
                  <c:v>4Q92</c:v>
                </c:pt>
                <c:pt idx="12">
                  <c:v>1Q93</c:v>
                </c:pt>
                <c:pt idx="13">
                  <c:v>2Q93</c:v>
                </c:pt>
                <c:pt idx="14">
                  <c:v>3Q93</c:v>
                </c:pt>
                <c:pt idx="15">
                  <c:v>4Q93</c:v>
                </c:pt>
                <c:pt idx="16">
                  <c:v>1Q94</c:v>
                </c:pt>
                <c:pt idx="17">
                  <c:v>2Q94</c:v>
                </c:pt>
                <c:pt idx="18">
                  <c:v>3Q94</c:v>
                </c:pt>
                <c:pt idx="19">
                  <c:v>4Q94</c:v>
                </c:pt>
                <c:pt idx="20">
                  <c:v>1Q95</c:v>
                </c:pt>
                <c:pt idx="21">
                  <c:v>2Q95</c:v>
                </c:pt>
                <c:pt idx="22">
                  <c:v>3Q95</c:v>
                </c:pt>
                <c:pt idx="23">
                  <c:v>4Q95</c:v>
                </c:pt>
                <c:pt idx="24">
                  <c:v>1Q96</c:v>
                </c:pt>
                <c:pt idx="25">
                  <c:v>2Q96</c:v>
                </c:pt>
                <c:pt idx="26">
                  <c:v>3Q96</c:v>
                </c:pt>
                <c:pt idx="27">
                  <c:v>4Q96</c:v>
                </c:pt>
                <c:pt idx="28">
                  <c:v>1Q97</c:v>
                </c:pt>
                <c:pt idx="29">
                  <c:v>2Q97</c:v>
                </c:pt>
                <c:pt idx="30">
                  <c:v>3Q97</c:v>
                </c:pt>
                <c:pt idx="31">
                  <c:v>4Q97</c:v>
                </c:pt>
                <c:pt idx="32">
                  <c:v>1Q98</c:v>
                </c:pt>
                <c:pt idx="33">
                  <c:v>2Q98</c:v>
                </c:pt>
                <c:pt idx="34">
                  <c:v>3Q98</c:v>
                </c:pt>
                <c:pt idx="35">
                  <c:v>4Q98</c:v>
                </c:pt>
                <c:pt idx="36">
                  <c:v>1Q99</c:v>
                </c:pt>
                <c:pt idx="37">
                  <c:v>2Q99</c:v>
                </c:pt>
                <c:pt idx="38">
                  <c:v>3Q99</c:v>
                </c:pt>
                <c:pt idx="39">
                  <c:v>4Q99</c:v>
                </c:pt>
                <c:pt idx="40">
                  <c:v>1Q00</c:v>
                </c:pt>
                <c:pt idx="41">
                  <c:v>2Q00</c:v>
                </c:pt>
                <c:pt idx="42">
                  <c:v>3Q00</c:v>
                </c:pt>
                <c:pt idx="43">
                  <c:v>4Q00</c:v>
                </c:pt>
                <c:pt idx="44">
                  <c:v>1Q01</c:v>
                </c:pt>
                <c:pt idx="45">
                  <c:v>2Q01</c:v>
                </c:pt>
                <c:pt idx="46">
                  <c:v>3Q01</c:v>
                </c:pt>
                <c:pt idx="47">
                  <c:v>4Q01</c:v>
                </c:pt>
                <c:pt idx="48">
                  <c:v>1Q02</c:v>
                </c:pt>
                <c:pt idx="49">
                  <c:v>2Q02</c:v>
                </c:pt>
                <c:pt idx="50">
                  <c:v>3Q02</c:v>
                </c:pt>
                <c:pt idx="51">
                  <c:v>4Q02</c:v>
                </c:pt>
                <c:pt idx="52">
                  <c:v>1Q03</c:v>
                </c:pt>
                <c:pt idx="53">
                  <c:v>2Q03</c:v>
                </c:pt>
                <c:pt idx="54">
                  <c:v>3Q03</c:v>
                </c:pt>
                <c:pt idx="55">
                  <c:v>4Q03</c:v>
                </c:pt>
                <c:pt idx="56">
                  <c:v>1Q04</c:v>
                </c:pt>
                <c:pt idx="57">
                  <c:v>2Q04</c:v>
                </c:pt>
                <c:pt idx="58">
                  <c:v>3Q04</c:v>
                </c:pt>
                <c:pt idx="59">
                  <c:v>4Q04</c:v>
                </c:pt>
                <c:pt idx="60">
                  <c:v>1Q05</c:v>
                </c:pt>
                <c:pt idx="61">
                  <c:v>2Q05</c:v>
                </c:pt>
                <c:pt idx="62">
                  <c:v>3Q05</c:v>
                </c:pt>
                <c:pt idx="63">
                  <c:v>4Q05</c:v>
                </c:pt>
                <c:pt idx="64">
                  <c:v>1Q06</c:v>
                </c:pt>
                <c:pt idx="65">
                  <c:v>2Q06</c:v>
                </c:pt>
                <c:pt idx="66">
                  <c:v>3Q06</c:v>
                </c:pt>
                <c:pt idx="67">
                  <c:v>4Q06</c:v>
                </c:pt>
                <c:pt idx="68">
                  <c:v>1Q07</c:v>
                </c:pt>
                <c:pt idx="69">
                  <c:v>2Q07</c:v>
                </c:pt>
                <c:pt idx="70">
                  <c:v>3Q07</c:v>
                </c:pt>
                <c:pt idx="71">
                  <c:v>4Q07</c:v>
                </c:pt>
                <c:pt idx="72">
                  <c:v>1Q08</c:v>
                </c:pt>
                <c:pt idx="73">
                  <c:v>2Q08</c:v>
                </c:pt>
                <c:pt idx="74">
                  <c:v>3Q08</c:v>
                </c:pt>
                <c:pt idx="75">
                  <c:v>4Q08</c:v>
                </c:pt>
                <c:pt idx="76">
                  <c:v>1Q09</c:v>
                </c:pt>
                <c:pt idx="77">
                  <c:v>2Q09</c:v>
                </c:pt>
                <c:pt idx="78">
                  <c:v>3Q09</c:v>
                </c:pt>
                <c:pt idx="79">
                  <c:v>4Q09</c:v>
                </c:pt>
                <c:pt idx="80">
                  <c:v>1Q10</c:v>
                </c:pt>
                <c:pt idx="81">
                  <c:v>2Q10</c:v>
                </c:pt>
                <c:pt idx="82">
                  <c:v>3Q10</c:v>
                </c:pt>
                <c:pt idx="83">
                  <c:v>4Q10</c:v>
                </c:pt>
                <c:pt idx="84">
                  <c:v>1Q11</c:v>
                </c:pt>
                <c:pt idx="85">
                  <c:v>2Q11</c:v>
                </c:pt>
                <c:pt idx="86">
                  <c:v>3Q11</c:v>
                </c:pt>
                <c:pt idx="87">
                  <c:v>4Q11</c:v>
                </c:pt>
                <c:pt idx="88">
                  <c:v>1Q12</c:v>
                </c:pt>
                <c:pt idx="89">
                  <c:v>2Q12</c:v>
                </c:pt>
                <c:pt idx="90">
                  <c:v>3Q12</c:v>
                </c:pt>
                <c:pt idx="91">
                  <c:v>4Q12</c:v>
                </c:pt>
                <c:pt idx="92">
                  <c:v>1Q13</c:v>
                </c:pt>
                <c:pt idx="93">
                  <c:v>2Q13</c:v>
                </c:pt>
                <c:pt idx="94">
                  <c:v>3Q13</c:v>
                </c:pt>
                <c:pt idx="95">
                  <c:v>4Q13</c:v>
                </c:pt>
                <c:pt idx="96">
                  <c:v>1Q14</c:v>
                </c:pt>
                <c:pt idx="97">
                  <c:v>2Q14</c:v>
                </c:pt>
                <c:pt idx="98">
                  <c:v>3Q14</c:v>
                </c:pt>
                <c:pt idx="99">
                  <c:v>4Q14</c:v>
                </c:pt>
                <c:pt idx="100">
                  <c:v>1Q15</c:v>
                </c:pt>
                <c:pt idx="101">
                  <c:v>2Q15</c:v>
                </c:pt>
                <c:pt idx="102">
                  <c:v>3Q15</c:v>
                </c:pt>
                <c:pt idx="103">
                  <c:v>4Q15</c:v>
                </c:pt>
                <c:pt idx="104">
                  <c:v>1Q16</c:v>
                </c:pt>
                <c:pt idx="105">
                  <c:v>2Q16</c:v>
                </c:pt>
                <c:pt idx="106">
                  <c:v>3Q16</c:v>
                </c:pt>
                <c:pt idx="107">
                  <c:v>4Q16</c:v>
                </c:pt>
                <c:pt idx="108">
                  <c:v>1Q17</c:v>
                </c:pt>
                <c:pt idx="109">
                  <c:v>2Q17</c:v>
                </c:pt>
                <c:pt idx="110">
                  <c:v>3Q17</c:v>
                </c:pt>
                <c:pt idx="111">
                  <c:v>4Q17</c:v>
                </c:pt>
                <c:pt idx="112">
                  <c:v>1Q18</c:v>
                </c:pt>
                <c:pt idx="113">
                  <c:v>2Q18</c:v>
                </c:pt>
                <c:pt idx="114">
                  <c:v>3Q18</c:v>
                </c:pt>
                <c:pt idx="115">
                  <c:v>4Q18</c:v>
                </c:pt>
                <c:pt idx="116">
                  <c:v>1Q19</c:v>
                </c:pt>
                <c:pt idx="117">
                  <c:v>2Q19</c:v>
                </c:pt>
                <c:pt idx="118">
                  <c:v>3Q19</c:v>
                </c:pt>
                <c:pt idx="119">
                  <c:v>4Q19</c:v>
                </c:pt>
                <c:pt idx="120">
                  <c:v>1Q20</c:v>
                </c:pt>
                <c:pt idx="121">
                  <c:v>2Q20</c:v>
                </c:pt>
                <c:pt idx="122">
                  <c:v>3Q20</c:v>
                </c:pt>
                <c:pt idx="123">
                  <c:v>4Q20</c:v>
                </c:pt>
              </c:strCache>
            </c:strRef>
          </c:cat>
          <c:val>
            <c:numRef>
              <c:f>Sheet1!$E$2:$E$125</c:f>
              <c:numCache>
                <c:formatCode>General</c:formatCode>
                <c:ptCount val="124"/>
                <c:pt idx="104" formatCode="0.0%">
                  <c:v>1.5663278314174356E-2</c:v>
                </c:pt>
                <c:pt idx="105" formatCode="0.0%">
                  <c:v>1.0688618595944721E-2</c:v>
                </c:pt>
                <c:pt idx="106" formatCode="0.0%">
                  <c:v>8.1039063484835694E-3</c:v>
                </c:pt>
                <c:pt idx="107" formatCode="0.0%">
                  <c:v>5.8648539759313945E-3</c:v>
                </c:pt>
                <c:pt idx="108" formatCode="0.0%">
                  <c:v>3.3781119399127757E-3</c:v>
                </c:pt>
                <c:pt idx="109" formatCode="0.0%">
                  <c:v>1.7600171922835806E-3</c:v>
                </c:pt>
                <c:pt idx="110" formatCode="0.0%">
                  <c:v>1.7490262242874088E-3</c:v>
                </c:pt>
                <c:pt idx="111" formatCode="0.0%">
                  <c:v>2.3312355505336058E-3</c:v>
                </c:pt>
                <c:pt idx="112" formatCode="0.0%">
                  <c:v>3.6428237213776971E-3</c:v>
                </c:pt>
                <c:pt idx="113" formatCode="0.0%">
                  <c:v>5.2426148809299189E-3</c:v>
                </c:pt>
                <c:pt idx="114" formatCode="0.0%">
                  <c:v>6.2181765779327769E-3</c:v>
                </c:pt>
                <c:pt idx="115" formatCode="0.0%">
                  <c:v>6.8058944626916418E-3</c:v>
                </c:pt>
                <c:pt idx="116" formatCode="0.0%">
                  <c:v>7.1839684452472685E-3</c:v>
                </c:pt>
                <c:pt idx="117" formatCode="0.0%">
                  <c:v>7.3425525839310168E-3</c:v>
                </c:pt>
                <c:pt idx="118" formatCode="0.0%">
                  <c:v>7.8190574302068327E-3</c:v>
                </c:pt>
                <c:pt idx="119" formatCode="0.0%">
                  <c:v>8.5122252037781454E-3</c:v>
                </c:pt>
                <c:pt idx="120" formatCode="0.0%">
                  <c:v>9.2387352838139147E-3</c:v>
                </c:pt>
                <c:pt idx="121" formatCode="0.0%">
                  <c:v>1.0051917780046438E-2</c:v>
                </c:pt>
                <c:pt idx="122" formatCode="0.0%">
                  <c:v>1.0693746291745576E-2</c:v>
                </c:pt>
                <c:pt idx="123" formatCode="0.0%">
                  <c:v>1.1171670648573606E-2</c:v>
                </c:pt>
              </c:numCache>
            </c:numRef>
          </c:val>
        </c:ser>
        <c:dLbls>
          <c:showLegendKey val="0"/>
          <c:showVal val="0"/>
          <c:showCatName val="0"/>
          <c:showSerName val="0"/>
          <c:showPercent val="0"/>
          <c:showBubbleSize val="0"/>
        </c:dLbls>
        <c:axId val="561393048"/>
        <c:axId val="561396576"/>
      </c:areaChart>
      <c:lineChart>
        <c:grouping val="standard"/>
        <c:varyColors val="0"/>
        <c:ser>
          <c:idx val="0"/>
          <c:order val="0"/>
          <c:tx>
            <c:strRef>
              <c:f>Sheet1!$B$1</c:f>
              <c:strCache>
                <c:ptCount val="1"/>
                <c:pt idx="0">
                  <c:v>U.S.A</c:v>
                </c:pt>
              </c:strCache>
            </c:strRef>
          </c:tx>
          <c:spPr>
            <a:ln w="44450">
              <a:solidFill>
                <a:schemeClr val="accent1"/>
              </a:solidFill>
            </a:ln>
          </c:spPr>
          <c:marker>
            <c:symbol val="none"/>
          </c:marker>
          <c:cat>
            <c:strRef>
              <c:f>Sheet1!$A$2:$A$125</c:f>
              <c:strCache>
                <c:ptCount val="124"/>
                <c:pt idx="0">
                  <c:v>1Q90</c:v>
                </c:pt>
                <c:pt idx="1">
                  <c:v>2Q90</c:v>
                </c:pt>
                <c:pt idx="2">
                  <c:v>3Q90</c:v>
                </c:pt>
                <c:pt idx="3">
                  <c:v>4Q90</c:v>
                </c:pt>
                <c:pt idx="4">
                  <c:v>1Q91</c:v>
                </c:pt>
                <c:pt idx="5">
                  <c:v>2Q91</c:v>
                </c:pt>
                <c:pt idx="6">
                  <c:v>3Q91</c:v>
                </c:pt>
                <c:pt idx="7">
                  <c:v>4Q91</c:v>
                </c:pt>
                <c:pt idx="8">
                  <c:v>1Q92</c:v>
                </c:pt>
                <c:pt idx="9">
                  <c:v>2Q92</c:v>
                </c:pt>
                <c:pt idx="10">
                  <c:v>3Q92</c:v>
                </c:pt>
                <c:pt idx="11">
                  <c:v>4Q92</c:v>
                </c:pt>
                <c:pt idx="12">
                  <c:v>1Q93</c:v>
                </c:pt>
                <c:pt idx="13">
                  <c:v>2Q93</c:v>
                </c:pt>
                <c:pt idx="14">
                  <c:v>3Q93</c:v>
                </c:pt>
                <c:pt idx="15">
                  <c:v>4Q93</c:v>
                </c:pt>
                <c:pt idx="16">
                  <c:v>1Q94</c:v>
                </c:pt>
                <c:pt idx="17">
                  <c:v>2Q94</c:v>
                </c:pt>
                <c:pt idx="18">
                  <c:v>3Q94</c:v>
                </c:pt>
                <c:pt idx="19">
                  <c:v>4Q94</c:v>
                </c:pt>
                <c:pt idx="20">
                  <c:v>1Q95</c:v>
                </c:pt>
                <c:pt idx="21">
                  <c:v>2Q95</c:v>
                </c:pt>
                <c:pt idx="22">
                  <c:v>3Q95</c:v>
                </c:pt>
                <c:pt idx="23">
                  <c:v>4Q95</c:v>
                </c:pt>
                <c:pt idx="24">
                  <c:v>1Q96</c:v>
                </c:pt>
                <c:pt idx="25">
                  <c:v>2Q96</c:v>
                </c:pt>
                <c:pt idx="26">
                  <c:v>3Q96</c:v>
                </c:pt>
                <c:pt idx="27">
                  <c:v>4Q96</c:v>
                </c:pt>
                <c:pt idx="28">
                  <c:v>1Q97</c:v>
                </c:pt>
                <c:pt idx="29">
                  <c:v>2Q97</c:v>
                </c:pt>
                <c:pt idx="30">
                  <c:v>3Q97</c:v>
                </c:pt>
                <c:pt idx="31">
                  <c:v>4Q97</c:v>
                </c:pt>
                <c:pt idx="32">
                  <c:v>1Q98</c:v>
                </c:pt>
                <c:pt idx="33">
                  <c:v>2Q98</c:v>
                </c:pt>
                <c:pt idx="34">
                  <c:v>3Q98</c:v>
                </c:pt>
                <c:pt idx="35">
                  <c:v>4Q98</c:v>
                </c:pt>
                <c:pt idx="36">
                  <c:v>1Q99</c:v>
                </c:pt>
                <c:pt idx="37">
                  <c:v>2Q99</c:v>
                </c:pt>
                <c:pt idx="38">
                  <c:v>3Q99</c:v>
                </c:pt>
                <c:pt idx="39">
                  <c:v>4Q99</c:v>
                </c:pt>
                <c:pt idx="40">
                  <c:v>1Q00</c:v>
                </c:pt>
                <c:pt idx="41">
                  <c:v>2Q00</c:v>
                </c:pt>
                <c:pt idx="42">
                  <c:v>3Q00</c:v>
                </c:pt>
                <c:pt idx="43">
                  <c:v>4Q00</c:v>
                </c:pt>
                <c:pt idx="44">
                  <c:v>1Q01</c:v>
                </c:pt>
                <c:pt idx="45">
                  <c:v>2Q01</c:v>
                </c:pt>
                <c:pt idx="46">
                  <c:v>3Q01</c:v>
                </c:pt>
                <c:pt idx="47">
                  <c:v>4Q01</c:v>
                </c:pt>
                <c:pt idx="48">
                  <c:v>1Q02</c:v>
                </c:pt>
                <c:pt idx="49">
                  <c:v>2Q02</c:v>
                </c:pt>
                <c:pt idx="50">
                  <c:v>3Q02</c:v>
                </c:pt>
                <c:pt idx="51">
                  <c:v>4Q02</c:v>
                </c:pt>
                <c:pt idx="52">
                  <c:v>1Q03</c:v>
                </c:pt>
                <c:pt idx="53">
                  <c:v>2Q03</c:v>
                </c:pt>
                <c:pt idx="54">
                  <c:v>3Q03</c:v>
                </c:pt>
                <c:pt idx="55">
                  <c:v>4Q03</c:v>
                </c:pt>
                <c:pt idx="56">
                  <c:v>1Q04</c:v>
                </c:pt>
                <c:pt idx="57">
                  <c:v>2Q04</c:v>
                </c:pt>
                <c:pt idx="58">
                  <c:v>3Q04</c:v>
                </c:pt>
                <c:pt idx="59">
                  <c:v>4Q04</c:v>
                </c:pt>
                <c:pt idx="60">
                  <c:v>1Q05</c:v>
                </c:pt>
                <c:pt idx="61">
                  <c:v>2Q05</c:v>
                </c:pt>
                <c:pt idx="62">
                  <c:v>3Q05</c:v>
                </c:pt>
                <c:pt idx="63">
                  <c:v>4Q05</c:v>
                </c:pt>
                <c:pt idx="64">
                  <c:v>1Q06</c:v>
                </c:pt>
                <c:pt idx="65">
                  <c:v>2Q06</c:v>
                </c:pt>
                <c:pt idx="66">
                  <c:v>3Q06</c:v>
                </c:pt>
                <c:pt idx="67">
                  <c:v>4Q06</c:v>
                </c:pt>
                <c:pt idx="68">
                  <c:v>1Q07</c:v>
                </c:pt>
                <c:pt idx="69">
                  <c:v>2Q07</c:v>
                </c:pt>
                <c:pt idx="70">
                  <c:v>3Q07</c:v>
                </c:pt>
                <c:pt idx="71">
                  <c:v>4Q07</c:v>
                </c:pt>
                <c:pt idx="72">
                  <c:v>1Q08</c:v>
                </c:pt>
                <c:pt idx="73">
                  <c:v>2Q08</c:v>
                </c:pt>
                <c:pt idx="74">
                  <c:v>3Q08</c:v>
                </c:pt>
                <c:pt idx="75">
                  <c:v>4Q08</c:v>
                </c:pt>
                <c:pt idx="76">
                  <c:v>1Q09</c:v>
                </c:pt>
                <c:pt idx="77">
                  <c:v>2Q09</c:v>
                </c:pt>
                <c:pt idx="78">
                  <c:v>3Q09</c:v>
                </c:pt>
                <c:pt idx="79">
                  <c:v>4Q09</c:v>
                </c:pt>
                <c:pt idx="80">
                  <c:v>1Q10</c:v>
                </c:pt>
                <c:pt idx="81">
                  <c:v>2Q10</c:v>
                </c:pt>
                <c:pt idx="82">
                  <c:v>3Q10</c:v>
                </c:pt>
                <c:pt idx="83">
                  <c:v>4Q10</c:v>
                </c:pt>
                <c:pt idx="84">
                  <c:v>1Q11</c:v>
                </c:pt>
                <c:pt idx="85">
                  <c:v>2Q11</c:v>
                </c:pt>
                <c:pt idx="86">
                  <c:v>3Q11</c:v>
                </c:pt>
                <c:pt idx="87">
                  <c:v>4Q11</c:v>
                </c:pt>
                <c:pt idx="88">
                  <c:v>1Q12</c:v>
                </c:pt>
                <c:pt idx="89">
                  <c:v>2Q12</c:v>
                </c:pt>
                <c:pt idx="90">
                  <c:v>3Q12</c:v>
                </c:pt>
                <c:pt idx="91">
                  <c:v>4Q12</c:v>
                </c:pt>
                <c:pt idx="92">
                  <c:v>1Q13</c:v>
                </c:pt>
                <c:pt idx="93">
                  <c:v>2Q13</c:v>
                </c:pt>
                <c:pt idx="94">
                  <c:v>3Q13</c:v>
                </c:pt>
                <c:pt idx="95">
                  <c:v>4Q13</c:v>
                </c:pt>
                <c:pt idx="96">
                  <c:v>1Q14</c:v>
                </c:pt>
                <c:pt idx="97">
                  <c:v>2Q14</c:v>
                </c:pt>
                <c:pt idx="98">
                  <c:v>3Q14</c:v>
                </c:pt>
                <c:pt idx="99">
                  <c:v>4Q14</c:v>
                </c:pt>
                <c:pt idx="100">
                  <c:v>1Q15</c:v>
                </c:pt>
                <c:pt idx="101">
                  <c:v>2Q15</c:v>
                </c:pt>
                <c:pt idx="102">
                  <c:v>3Q15</c:v>
                </c:pt>
                <c:pt idx="103">
                  <c:v>4Q15</c:v>
                </c:pt>
                <c:pt idx="104">
                  <c:v>1Q16</c:v>
                </c:pt>
                <c:pt idx="105">
                  <c:v>2Q16</c:v>
                </c:pt>
                <c:pt idx="106">
                  <c:v>3Q16</c:v>
                </c:pt>
                <c:pt idx="107">
                  <c:v>4Q16</c:v>
                </c:pt>
                <c:pt idx="108">
                  <c:v>1Q17</c:v>
                </c:pt>
                <c:pt idx="109">
                  <c:v>2Q17</c:v>
                </c:pt>
                <c:pt idx="110">
                  <c:v>3Q17</c:v>
                </c:pt>
                <c:pt idx="111">
                  <c:v>4Q17</c:v>
                </c:pt>
                <c:pt idx="112">
                  <c:v>1Q18</c:v>
                </c:pt>
                <c:pt idx="113">
                  <c:v>2Q18</c:v>
                </c:pt>
                <c:pt idx="114">
                  <c:v>3Q18</c:v>
                </c:pt>
                <c:pt idx="115">
                  <c:v>4Q18</c:v>
                </c:pt>
                <c:pt idx="116">
                  <c:v>1Q19</c:v>
                </c:pt>
                <c:pt idx="117">
                  <c:v>2Q19</c:v>
                </c:pt>
                <c:pt idx="118">
                  <c:v>3Q19</c:v>
                </c:pt>
                <c:pt idx="119">
                  <c:v>4Q19</c:v>
                </c:pt>
                <c:pt idx="120">
                  <c:v>1Q20</c:v>
                </c:pt>
                <c:pt idx="121">
                  <c:v>2Q20</c:v>
                </c:pt>
                <c:pt idx="122">
                  <c:v>3Q20</c:v>
                </c:pt>
                <c:pt idx="123">
                  <c:v>4Q20</c:v>
                </c:pt>
              </c:strCache>
            </c:strRef>
          </c:cat>
          <c:val>
            <c:numRef>
              <c:f>Sheet1!$B$2:$B$125</c:f>
              <c:numCache>
                <c:formatCode>0.00%</c:formatCode>
                <c:ptCount val="124"/>
                <c:pt idx="0">
                  <c:v>1.7695450010353664E-2</c:v>
                </c:pt>
                <c:pt idx="1">
                  <c:v>1.732529252592796E-2</c:v>
                </c:pt>
                <c:pt idx="2">
                  <c:v>1.407096499824334E-2</c:v>
                </c:pt>
                <c:pt idx="3">
                  <c:v>5.7344790116242716E-3</c:v>
                </c:pt>
                <c:pt idx="4">
                  <c:v>-5.7435119587132544E-3</c:v>
                </c:pt>
                <c:pt idx="5">
                  <c:v>-1.3344589994280898E-2</c:v>
                </c:pt>
                <c:pt idx="6">
                  <c:v>-1.2353220042301771E-2</c:v>
                </c:pt>
                <c:pt idx="7">
                  <c:v>-8.6797831870057962E-3</c:v>
                </c:pt>
                <c:pt idx="8">
                  <c:v>-4.0371717472396096E-3</c:v>
                </c:pt>
                <c:pt idx="9">
                  <c:v>3.1926541352691462E-3</c:v>
                </c:pt>
                <c:pt idx="10">
                  <c:v>5.3261702343698758E-3</c:v>
                </c:pt>
                <c:pt idx="11">
                  <c:v>9.2595136694599844E-3</c:v>
                </c:pt>
                <c:pt idx="12">
                  <c:v>1.4785134541922318E-2</c:v>
                </c:pt>
                <c:pt idx="13">
                  <c:v>1.7875158207531605E-2</c:v>
                </c:pt>
                <c:pt idx="14">
                  <c:v>2.1329538150766769E-2</c:v>
                </c:pt>
                <c:pt idx="15">
                  <c:v>2.4302152528222543E-2</c:v>
                </c:pt>
                <c:pt idx="16">
                  <c:v>2.670041417395308E-2</c:v>
                </c:pt>
                <c:pt idx="17">
                  <c:v>3.0896623807249668E-2</c:v>
                </c:pt>
                <c:pt idx="18">
                  <c:v>3.2867943865579452E-2</c:v>
                </c:pt>
                <c:pt idx="19">
                  <c:v>3.4268299165441052E-2</c:v>
                </c:pt>
                <c:pt idx="20">
                  <c:v>3.4083065145090519E-2</c:v>
                </c:pt>
                <c:pt idx="21">
                  <c:v>2.811767996364023E-2</c:v>
                </c:pt>
                <c:pt idx="22">
                  <c:v>2.3544464657190955E-2</c:v>
                </c:pt>
                <c:pt idx="23">
                  <c:v>1.9787223107365026E-2</c:v>
                </c:pt>
                <c:pt idx="24">
                  <c:v>1.7095350792783792E-2</c:v>
                </c:pt>
                <c:pt idx="25">
                  <c:v>2.0037575767880345E-2</c:v>
                </c:pt>
                <c:pt idx="26">
                  <c:v>2.2246032960865358E-2</c:v>
                </c:pt>
                <c:pt idx="27">
                  <c:v>2.3283943150891995E-2</c:v>
                </c:pt>
                <c:pt idx="28">
                  <c:v>2.5263157894736876E-2</c:v>
                </c:pt>
                <c:pt idx="29">
                  <c:v>2.5761338822862578E-2</c:v>
                </c:pt>
                <c:pt idx="30">
                  <c:v>2.5422177855419781E-2</c:v>
                </c:pt>
                <c:pt idx="31">
                  <c:v>2.7465852377199784E-2</c:v>
                </c:pt>
                <c:pt idx="32">
                  <c:v>2.7525376385205691E-2</c:v>
                </c:pt>
                <c:pt idx="33">
                  <c:v>2.6398108501182183E-2</c:v>
                </c:pt>
                <c:pt idx="34">
                  <c:v>2.6138594584070196E-2</c:v>
                </c:pt>
                <c:pt idx="35">
                  <c:v>2.4302947990732626E-2</c:v>
                </c:pt>
                <c:pt idx="36">
                  <c:v>2.4304207119741017E-2</c:v>
                </c:pt>
                <c:pt idx="37">
                  <c:v>2.4143881702895609E-2</c:v>
                </c:pt>
                <c:pt idx="38">
                  <c:v>2.4421288976029354E-2</c:v>
                </c:pt>
                <c:pt idx="39">
                  <c:v>2.4872866814338757E-2</c:v>
                </c:pt>
                <c:pt idx="40">
                  <c:v>2.5330953208429374E-2</c:v>
                </c:pt>
                <c:pt idx="41">
                  <c:v>2.4656814246846404E-2</c:v>
                </c:pt>
                <c:pt idx="42">
                  <c:v>2.0520617084822224E-2</c:v>
                </c:pt>
                <c:pt idx="43">
                  <c:v>1.5707643016415362E-2</c:v>
                </c:pt>
                <c:pt idx="44">
                  <c:v>1.1578371632604334E-2</c:v>
                </c:pt>
                <c:pt idx="45">
                  <c:v>2.7835191527239012E-3</c:v>
                </c:pt>
                <c:pt idx="46">
                  <c:v>-1.9813061496113393E-3</c:v>
                </c:pt>
                <c:pt idx="47">
                  <c:v>-1.0414715468474833E-2</c:v>
                </c:pt>
                <c:pt idx="48">
                  <c:v>-1.4659518406262895E-2</c:v>
                </c:pt>
                <c:pt idx="49">
                  <c:v>-1.3209463271523725E-2</c:v>
                </c:pt>
                <c:pt idx="50">
                  <c:v>-1.1335566096352334E-2</c:v>
                </c:pt>
                <c:pt idx="51">
                  <c:v>-4.6110164679159515E-3</c:v>
                </c:pt>
                <c:pt idx="52">
                  <c:v>-3.0528097442595881E-3</c:v>
                </c:pt>
                <c:pt idx="53">
                  <c:v>-3.3694417551589639E-3</c:v>
                </c:pt>
                <c:pt idx="54">
                  <c:v>-2.7207651864682436E-3</c:v>
                </c:pt>
                <c:pt idx="55">
                  <c:v>-3.7271994279886034E-4</c:v>
                </c:pt>
                <c:pt idx="56">
                  <c:v>3.4962866489913758E-3</c:v>
                </c:pt>
                <c:pt idx="57">
                  <c:v>1.1251596717073209E-2</c:v>
                </c:pt>
                <c:pt idx="58">
                  <c:v>1.3617884616862419E-2</c:v>
                </c:pt>
                <c:pt idx="59">
                  <c:v>1.5447012182594255E-2</c:v>
                </c:pt>
                <c:pt idx="60">
                  <c:v>1.5860017768164036E-2</c:v>
                </c:pt>
                <c:pt idx="61">
                  <c:v>1.589162531768129E-2</c:v>
                </c:pt>
                <c:pt idx="62">
                  <c:v>1.8529891201334303E-2</c:v>
                </c:pt>
                <c:pt idx="63">
                  <c:v>1.8172008362870695E-2</c:v>
                </c:pt>
                <c:pt idx="64">
                  <c:v>2.0639097172580501E-2</c:v>
                </c:pt>
                <c:pt idx="65">
                  <c:v>1.8472328734485455E-2</c:v>
                </c:pt>
                <c:pt idx="66">
                  <c:v>1.6666790730912151E-2</c:v>
                </c:pt>
                <c:pt idx="67">
                  <c:v>1.5742757889778636E-2</c:v>
                </c:pt>
                <c:pt idx="68">
                  <c:v>1.3582988108365779E-2</c:v>
                </c:pt>
                <c:pt idx="69">
                  <c:v>1.2237736676657729E-2</c:v>
                </c:pt>
                <c:pt idx="70">
                  <c:v>1.0243230974241735E-2</c:v>
                </c:pt>
                <c:pt idx="71">
                  <c:v>9.1152154538405306E-3</c:v>
                </c:pt>
                <c:pt idx="72">
                  <c:v>5.2045429485059191E-3</c:v>
                </c:pt>
                <c:pt idx="73">
                  <c:v>-1.249422232493691E-3</c:v>
                </c:pt>
                <c:pt idx="74">
                  <c:v>-6.5300738528885072E-3</c:v>
                </c:pt>
                <c:pt idx="75">
                  <c:v>-1.9379761468812151E-2</c:v>
                </c:pt>
                <c:pt idx="76">
                  <c:v>-3.6411370234673779E-2</c:v>
                </c:pt>
                <c:pt idx="77">
                  <c:v>-4.6199680384117592E-2</c:v>
                </c:pt>
                <c:pt idx="78">
                  <c:v>-4.9352184189792481E-2</c:v>
                </c:pt>
                <c:pt idx="79">
                  <c:v>-4.1114446803836913E-2</c:v>
                </c:pt>
                <c:pt idx="80">
                  <c:v>-2.6266658571385215E-2</c:v>
                </c:pt>
                <c:pt idx="81">
                  <c:v>-7.535897863565344E-3</c:v>
                </c:pt>
                <c:pt idx="82">
                  <c:v>-6.1391593955995027E-4</c:v>
                </c:pt>
                <c:pt idx="83">
                  <c:v>5.3682562712382698E-3</c:v>
                </c:pt>
                <c:pt idx="84">
                  <c:v>9.6100636773885917E-3</c:v>
                </c:pt>
                <c:pt idx="85">
                  <c:v>1.0213279555107313E-2</c:v>
                </c:pt>
                <c:pt idx="86">
                  <c:v>1.3245694189555568E-2</c:v>
                </c:pt>
                <c:pt idx="87">
                  <c:v>1.4978201096781163E-2</c:v>
                </c:pt>
                <c:pt idx="88">
                  <c:v>1.8766983695652106E-2</c:v>
                </c:pt>
                <c:pt idx="89">
                  <c:v>1.6469431736549689E-2</c:v>
                </c:pt>
                <c:pt idx="90">
                  <c:v>1.6732850344054029E-2</c:v>
                </c:pt>
                <c:pt idx="91">
                  <c:v>1.6695352839931177E-2</c:v>
                </c:pt>
                <c:pt idx="92">
                  <c:v>1.5708472572688592E-2</c:v>
                </c:pt>
                <c:pt idx="93">
                  <c:v>1.6604301347239669E-2</c:v>
                </c:pt>
                <c:pt idx="94">
                  <c:v>1.7754390149369526E-2</c:v>
                </c:pt>
                <c:pt idx="95">
                  <c:v>1.7839311256848234E-2</c:v>
                </c:pt>
                <c:pt idx="96">
                  <c:v>1.6873072714612469E-2</c:v>
                </c:pt>
                <c:pt idx="97">
                  <c:v>1.8101545253863094E-2</c:v>
                </c:pt>
                <c:pt idx="98">
                  <c:v>1.9636850096914849E-2</c:v>
                </c:pt>
                <c:pt idx="99">
                  <c:v>2.08989186557198E-2</c:v>
                </c:pt>
                <c:pt idx="100">
                  <c:v>2.2127389002335462E-2</c:v>
                </c:pt>
                <c:pt idx="101">
                  <c:v>2.1203394459804681E-2</c:v>
                </c:pt>
                <c:pt idx="102">
                  <c:v>2.0553914221824288E-2</c:v>
                </c:pt>
                <c:pt idx="103">
                  <c:v>1.9840670186341169E-2</c:v>
                </c:pt>
                <c:pt idx="104">
                  <c:v>1.9286857613176611E-2</c:v>
                </c:pt>
              </c:numCache>
            </c:numRef>
          </c:val>
          <c:smooth val="1"/>
        </c:ser>
        <c:ser>
          <c:idx val="2"/>
          <c:order val="2"/>
          <c:tx>
            <c:strRef>
              <c:f>Sheet1!$D$1</c:f>
              <c:strCache>
                <c:ptCount val="1"/>
                <c:pt idx="0">
                  <c:v>U.S. Forecast</c:v>
                </c:pt>
              </c:strCache>
            </c:strRef>
          </c:tx>
          <c:spPr>
            <a:ln w="44450">
              <a:solidFill>
                <a:srgbClr val="C00000"/>
              </a:solidFill>
              <a:prstDash val="sysDash"/>
            </a:ln>
          </c:spPr>
          <c:marker>
            <c:symbol val="none"/>
          </c:marker>
          <c:cat>
            <c:strRef>
              <c:f>Sheet1!$A$2:$A$125</c:f>
              <c:strCache>
                <c:ptCount val="124"/>
                <c:pt idx="0">
                  <c:v>1Q90</c:v>
                </c:pt>
                <c:pt idx="1">
                  <c:v>2Q90</c:v>
                </c:pt>
                <c:pt idx="2">
                  <c:v>3Q90</c:v>
                </c:pt>
                <c:pt idx="3">
                  <c:v>4Q90</c:v>
                </c:pt>
                <c:pt idx="4">
                  <c:v>1Q91</c:v>
                </c:pt>
                <c:pt idx="5">
                  <c:v>2Q91</c:v>
                </c:pt>
                <c:pt idx="6">
                  <c:v>3Q91</c:v>
                </c:pt>
                <c:pt idx="7">
                  <c:v>4Q91</c:v>
                </c:pt>
                <c:pt idx="8">
                  <c:v>1Q92</c:v>
                </c:pt>
                <c:pt idx="9">
                  <c:v>2Q92</c:v>
                </c:pt>
                <c:pt idx="10">
                  <c:v>3Q92</c:v>
                </c:pt>
                <c:pt idx="11">
                  <c:v>4Q92</c:v>
                </c:pt>
                <c:pt idx="12">
                  <c:v>1Q93</c:v>
                </c:pt>
                <c:pt idx="13">
                  <c:v>2Q93</c:v>
                </c:pt>
                <c:pt idx="14">
                  <c:v>3Q93</c:v>
                </c:pt>
                <c:pt idx="15">
                  <c:v>4Q93</c:v>
                </c:pt>
                <c:pt idx="16">
                  <c:v>1Q94</c:v>
                </c:pt>
                <c:pt idx="17">
                  <c:v>2Q94</c:v>
                </c:pt>
                <c:pt idx="18">
                  <c:v>3Q94</c:v>
                </c:pt>
                <c:pt idx="19">
                  <c:v>4Q94</c:v>
                </c:pt>
                <c:pt idx="20">
                  <c:v>1Q95</c:v>
                </c:pt>
                <c:pt idx="21">
                  <c:v>2Q95</c:v>
                </c:pt>
                <c:pt idx="22">
                  <c:v>3Q95</c:v>
                </c:pt>
                <c:pt idx="23">
                  <c:v>4Q95</c:v>
                </c:pt>
                <c:pt idx="24">
                  <c:v>1Q96</c:v>
                </c:pt>
                <c:pt idx="25">
                  <c:v>2Q96</c:v>
                </c:pt>
                <c:pt idx="26">
                  <c:v>3Q96</c:v>
                </c:pt>
                <c:pt idx="27">
                  <c:v>4Q96</c:v>
                </c:pt>
                <c:pt idx="28">
                  <c:v>1Q97</c:v>
                </c:pt>
                <c:pt idx="29">
                  <c:v>2Q97</c:v>
                </c:pt>
                <c:pt idx="30">
                  <c:v>3Q97</c:v>
                </c:pt>
                <c:pt idx="31">
                  <c:v>4Q97</c:v>
                </c:pt>
                <c:pt idx="32">
                  <c:v>1Q98</c:v>
                </c:pt>
                <c:pt idx="33">
                  <c:v>2Q98</c:v>
                </c:pt>
                <c:pt idx="34">
                  <c:v>3Q98</c:v>
                </c:pt>
                <c:pt idx="35">
                  <c:v>4Q98</c:v>
                </c:pt>
                <c:pt idx="36">
                  <c:v>1Q99</c:v>
                </c:pt>
                <c:pt idx="37">
                  <c:v>2Q99</c:v>
                </c:pt>
                <c:pt idx="38">
                  <c:v>3Q99</c:v>
                </c:pt>
                <c:pt idx="39">
                  <c:v>4Q99</c:v>
                </c:pt>
                <c:pt idx="40">
                  <c:v>1Q00</c:v>
                </c:pt>
                <c:pt idx="41">
                  <c:v>2Q00</c:v>
                </c:pt>
                <c:pt idx="42">
                  <c:v>3Q00</c:v>
                </c:pt>
                <c:pt idx="43">
                  <c:v>4Q00</c:v>
                </c:pt>
                <c:pt idx="44">
                  <c:v>1Q01</c:v>
                </c:pt>
                <c:pt idx="45">
                  <c:v>2Q01</c:v>
                </c:pt>
                <c:pt idx="46">
                  <c:v>3Q01</c:v>
                </c:pt>
                <c:pt idx="47">
                  <c:v>4Q01</c:v>
                </c:pt>
                <c:pt idx="48">
                  <c:v>1Q02</c:v>
                </c:pt>
                <c:pt idx="49">
                  <c:v>2Q02</c:v>
                </c:pt>
                <c:pt idx="50">
                  <c:v>3Q02</c:v>
                </c:pt>
                <c:pt idx="51">
                  <c:v>4Q02</c:v>
                </c:pt>
                <c:pt idx="52">
                  <c:v>1Q03</c:v>
                </c:pt>
                <c:pt idx="53">
                  <c:v>2Q03</c:v>
                </c:pt>
                <c:pt idx="54">
                  <c:v>3Q03</c:v>
                </c:pt>
                <c:pt idx="55">
                  <c:v>4Q03</c:v>
                </c:pt>
                <c:pt idx="56">
                  <c:v>1Q04</c:v>
                </c:pt>
                <c:pt idx="57">
                  <c:v>2Q04</c:v>
                </c:pt>
                <c:pt idx="58">
                  <c:v>3Q04</c:v>
                </c:pt>
                <c:pt idx="59">
                  <c:v>4Q04</c:v>
                </c:pt>
                <c:pt idx="60">
                  <c:v>1Q05</c:v>
                </c:pt>
                <c:pt idx="61">
                  <c:v>2Q05</c:v>
                </c:pt>
                <c:pt idx="62">
                  <c:v>3Q05</c:v>
                </c:pt>
                <c:pt idx="63">
                  <c:v>4Q05</c:v>
                </c:pt>
                <c:pt idx="64">
                  <c:v>1Q06</c:v>
                </c:pt>
                <c:pt idx="65">
                  <c:v>2Q06</c:v>
                </c:pt>
                <c:pt idx="66">
                  <c:v>3Q06</c:v>
                </c:pt>
                <c:pt idx="67">
                  <c:v>4Q06</c:v>
                </c:pt>
                <c:pt idx="68">
                  <c:v>1Q07</c:v>
                </c:pt>
                <c:pt idx="69">
                  <c:v>2Q07</c:v>
                </c:pt>
                <c:pt idx="70">
                  <c:v>3Q07</c:v>
                </c:pt>
                <c:pt idx="71">
                  <c:v>4Q07</c:v>
                </c:pt>
                <c:pt idx="72">
                  <c:v>1Q08</c:v>
                </c:pt>
                <c:pt idx="73">
                  <c:v>2Q08</c:v>
                </c:pt>
                <c:pt idx="74">
                  <c:v>3Q08</c:v>
                </c:pt>
                <c:pt idx="75">
                  <c:v>4Q08</c:v>
                </c:pt>
                <c:pt idx="76">
                  <c:v>1Q09</c:v>
                </c:pt>
                <c:pt idx="77">
                  <c:v>2Q09</c:v>
                </c:pt>
                <c:pt idx="78">
                  <c:v>3Q09</c:v>
                </c:pt>
                <c:pt idx="79">
                  <c:v>4Q09</c:v>
                </c:pt>
                <c:pt idx="80">
                  <c:v>1Q10</c:v>
                </c:pt>
                <c:pt idx="81">
                  <c:v>2Q10</c:v>
                </c:pt>
                <c:pt idx="82">
                  <c:v>3Q10</c:v>
                </c:pt>
                <c:pt idx="83">
                  <c:v>4Q10</c:v>
                </c:pt>
                <c:pt idx="84">
                  <c:v>1Q11</c:v>
                </c:pt>
                <c:pt idx="85">
                  <c:v>2Q11</c:v>
                </c:pt>
                <c:pt idx="86">
                  <c:v>3Q11</c:v>
                </c:pt>
                <c:pt idx="87">
                  <c:v>4Q11</c:v>
                </c:pt>
                <c:pt idx="88">
                  <c:v>1Q12</c:v>
                </c:pt>
                <c:pt idx="89">
                  <c:v>2Q12</c:v>
                </c:pt>
                <c:pt idx="90">
                  <c:v>3Q12</c:v>
                </c:pt>
                <c:pt idx="91">
                  <c:v>4Q12</c:v>
                </c:pt>
                <c:pt idx="92">
                  <c:v>1Q13</c:v>
                </c:pt>
                <c:pt idx="93">
                  <c:v>2Q13</c:v>
                </c:pt>
                <c:pt idx="94">
                  <c:v>3Q13</c:v>
                </c:pt>
                <c:pt idx="95">
                  <c:v>4Q13</c:v>
                </c:pt>
                <c:pt idx="96">
                  <c:v>1Q14</c:v>
                </c:pt>
                <c:pt idx="97">
                  <c:v>2Q14</c:v>
                </c:pt>
                <c:pt idx="98">
                  <c:v>3Q14</c:v>
                </c:pt>
                <c:pt idx="99">
                  <c:v>4Q14</c:v>
                </c:pt>
                <c:pt idx="100">
                  <c:v>1Q15</c:v>
                </c:pt>
                <c:pt idx="101">
                  <c:v>2Q15</c:v>
                </c:pt>
                <c:pt idx="102">
                  <c:v>3Q15</c:v>
                </c:pt>
                <c:pt idx="103">
                  <c:v>4Q15</c:v>
                </c:pt>
                <c:pt idx="104">
                  <c:v>1Q16</c:v>
                </c:pt>
                <c:pt idx="105">
                  <c:v>2Q16</c:v>
                </c:pt>
                <c:pt idx="106">
                  <c:v>3Q16</c:v>
                </c:pt>
                <c:pt idx="107">
                  <c:v>4Q16</c:v>
                </c:pt>
                <c:pt idx="108">
                  <c:v>1Q17</c:v>
                </c:pt>
                <c:pt idx="109">
                  <c:v>2Q17</c:v>
                </c:pt>
                <c:pt idx="110">
                  <c:v>3Q17</c:v>
                </c:pt>
                <c:pt idx="111">
                  <c:v>4Q17</c:v>
                </c:pt>
                <c:pt idx="112">
                  <c:v>1Q18</c:v>
                </c:pt>
                <c:pt idx="113">
                  <c:v>2Q18</c:v>
                </c:pt>
                <c:pt idx="114">
                  <c:v>3Q18</c:v>
                </c:pt>
                <c:pt idx="115">
                  <c:v>4Q18</c:v>
                </c:pt>
                <c:pt idx="116">
                  <c:v>1Q19</c:v>
                </c:pt>
                <c:pt idx="117">
                  <c:v>2Q19</c:v>
                </c:pt>
                <c:pt idx="118">
                  <c:v>3Q19</c:v>
                </c:pt>
                <c:pt idx="119">
                  <c:v>4Q19</c:v>
                </c:pt>
                <c:pt idx="120">
                  <c:v>1Q20</c:v>
                </c:pt>
                <c:pt idx="121">
                  <c:v>2Q20</c:v>
                </c:pt>
                <c:pt idx="122">
                  <c:v>3Q20</c:v>
                </c:pt>
                <c:pt idx="123">
                  <c:v>4Q20</c:v>
                </c:pt>
              </c:strCache>
            </c:strRef>
          </c:cat>
          <c:val>
            <c:numRef>
              <c:f>Sheet1!$D$2:$D$125</c:f>
              <c:numCache>
                <c:formatCode>General</c:formatCode>
                <c:ptCount val="124"/>
                <c:pt idx="104" formatCode="0.00%">
                  <c:v>1.9286857613176611E-2</c:v>
                </c:pt>
                <c:pt idx="105" formatCode="0.00%">
                  <c:v>1.7610459209454365E-2</c:v>
                </c:pt>
                <c:pt idx="106" formatCode="0.00%">
                  <c:v>1.6064068836120216E-2</c:v>
                </c:pt>
                <c:pt idx="107" formatCode="0.00%">
                  <c:v>1.4924834124733444E-2</c:v>
                </c:pt>
                <c:pt idx="108" formatCode="0.00%">
                  <c:v>1.4054032749814205E-2</c:v>
                </c:pt>
                <c:pt idx="109" formatCode="0.00%">
                  <c:v>1.2629379404622831E-2</c:v>
                </c:pt>
                <c:pt idx="110" formatCode="0.00%">
                  <c:v>1.0925995373992414E-2</c:v>
                </c:pt>
                <c:pt idx="111" formatCode="0.00%">
                  <c:v>9.0966233775473526E-3</c:v>
                </c:pt>
                <c:pt idx="112" formatCode="0.00%">
                  <c:v>7.4215065704561489E-3</c:v>
                </c:pt>
                <c:pt idx="113" formatCode="0.00%">
                  <c:v>6.5734203425953375E-3</c:v>
                </c:pt>
                <c:pt idx="114" formatCode="0.00%">
                  <c:v>6.5111147455401142E-3</c:v>
                </c:pt>
                <c:pt idx="115" formatCode="0.00%">
                  <c:v>7.0616575505859647E-3</c:v>
                </c:pt>
                <c:pt idx="116" formatCode="0.00%">
                  <c:v>8.0980492472411125E-3</c:v>
                </c:pt>
                <c:pt idx="117" formatCode="0.00%">
                  <c:v>9.305666404207269E-3</c:v>
                </c:pt>
                <c:pt idx="118" formatCode="0.00%">
                  <c:v>1.0398624679027746E-2</c:v>
                </c:pt>
                <c:pt idx="119" formatCode="0.00%">
                  <c:v>1.1280024268641053E-2</c:v>
                </c:pt>
                <c:pt idx="120" formatCode="0.00%">
                  <c:v>1.1854126418425315E-2</c:v>
                </c:pt>
                <c:pt idx="121" formatCode="0.00%">
                  <c:v>1.2199328358760919E-2</c:v>
                </c:pt>
                <c:pt idx="122" formatCode="0.00%">
                  <c:v>1.2537508726997881E-2</c:v>
                </c:pt>
                <c:pt idx="123" formatCode="0.00%">
                  <c:v>1.2933468304293649E-2</c:v>
                </c:pt>
              </c:numCache>
            </c:numRef>
          </c:val>
          <c:smooth val="0"/>
        </c:ser>
        <c:dLbls>
          <c:showLegendKey val="0"/>
          <c:showVal val="0"/>
          <c:showCatName val="0"/>
          <c:showSerName val="0"/>
          <c:showPercent val="0"/>
          <c:showBubbleSize val="0"/>
        </c:dLbls>
        <c:marker val="1"/>
        <c:smooth val="0"/>
        <c:axId val="561393048"/>
        <c:axId val="561396576"/>
      </c:lineChart>
      <c:catAx>
        <c:axId val="561393048"/>
        <c:scaling>
          <c:orientation val="minMax"/>
        </c:scaling>
        <c:delete val="0"/>
        <c:axPos val="b"/>
        <c:numFmt formatCode="General" sourceLinked="0"/>
        <c:majorTickMark val="out"/>
        <c:minorTickMark val="none"/>
        <c:tickLblPos val="low"/>
        <c:crossAx val="561396576"/>
        <c:crosses val="autoZero"/>
        <c:auto val="1"/>
        <c:lblAlgn val="ctr"/>
        <c:lblOffset val="100"/>
        <c:tickLblSkip val="12"/>
        <c:noMultiLvlLbl val="0"/>
      </c:catAx>
      <c:valAx>
        <c:axId val="561396576"/>
        <c:scaling>
          <c:orientation val="minMax"/>
          <c:max val="4.0000000000000008E-2"/>
          <c:min val="-7.0000000000000007E-2"/>
        </c:scaling>
        <c:delete val="0"/>
        <c:axPos val="l"/>
        <c:majorGridlines/>
        <c:numFmt formatCode="0%" sourceLinked="0"/>
        <c:majorTickMark val="out"/>
        <c:minorTickMark val="none"/>
        <c:tickLblPos val="nextTo"/>
        <c:crossAx val="561393048"/>
        <c:crosses val="autoZero"/>
        <c:crossBetween val="between"/>
        <c:majorUnit val="1.0000000000000002E-2"/>
      </c:valAx>
    </c:plotArea>
    <c:legend>
      <c:legendPos val="r"/>
      <c:layout>
        <c:manualLayout>
          <c:xMode val="edge"/>
          <c:yMode val="edge"/>
          <c:x val="0.14908220761395657"/>
          <c:y val="0.59709819360815197"/>
          <c:w val="0.22470972091791278"/>
          <c:h val="0.26846997066543155"/>
        </c:manualLayout>
      </c:layout>
      <c:overlay val="0"/>
    </c:legend>
    <c:plotVisOnly val="1"/>
    <c:dispBlanksAs val="gap"/>
    <c:showDLblsOverMax val="0"/>
  </c:chart>
  <c:txPr>
    <a:bodyPr/>
    <a:lstStyle/>
    <a:p>
      <a:pPr>
        <a:defRPr sz="1800">
          <a:latin typeface="Museo Sans Cond 700" panose="02000000000000000000" pitchFamily="2"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910183245442957E-2"/>
          <c:y val="8.9411764705882357E-2"/>
          <c:w val="0.87253015964747527"/>
          <c:h val="0.82632352941176468"/>
        </c:manualLayout>
      </c:layout>
      <c:areaChart>
        <c:grouping val="standard"/>
        <c:varyColors val="0"/>
        <c:ser>
          <c:idx val="1"/>
          <c:order val="2"/>
          <c:tx>
            <c:strRef>
              <c:f>Sheet1!$C$1</c:f>
              <c:strCache>
                <c:ptCount val="1"/>
                <c:pt idx="0">
                  <c:v>5-State Region</c:v>
                </c:pt>
              </c:strCache>
            </c:strRef>
          </c:tx>
          <c:spPr>
            <a:solidFill>
              <a:srgbClr val="00B0F0">
                <a:alpha val="56000"/>
              </a:srgbClr>
            </a:solidFill>
            <a:ln w="44450">
              <a:noFill/>
            </a:ln>
          </c:spPr>
          <c:cat>
            <c:strRef>
              <c:f>Sheet1!$A$90:$A$125</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Sheet1!$C$90:$C$125</c:f>
              <c:numCache>
                <c:formatCode>0.0%</c:formatCode>
                <c:ptCount val="36"/>
                <c:pt idx="0">
                  <c:v>2.2699625609712802E-2</c:v>
                </c:pt>
                <c:pt idx="1">
                  <c:v>2.0681830734392607E-2</c:v>
                </c:pt>
                <c:pt idx="2">
                  <c:v>1.599704090353532E-2</c:v>
                </c:pt>
                <c:pt idx="3">
                  <c:v>1.574061891777865E-2</c:v>
                </c:pt>
                <c:pt idx="4">
                  <c:v>1.269155705426544E-2</c:v>
                </c:pt>
                <c:pt idx="5">
                  <c:v>1.1566480205085192E-2</c:v>
                </c:pt>
                <c:pt idx="6">
                  <c:v>1.3549479796757944E-2</c:v>
                </c:pt>
                <c:pt idx="7">
                  <c:v>1.5141600766459545E-2</c:v>
                </c:pt>
                <c:pt idx="8">
                  <c:v>1.1736532408885362E-2</c:v>
                </c:pt>
                <c:pt idx="9">
                  <c:v>1.5484126931058013E-2</c:v>
                </c:pt>
                <c:pt idx="10">
                  <c:v>1.4865368354591254E-2</c:v>
                </c:pt>
                <c:pt idx="11">
                  <c:v>1.5921135709147365E-2</c:v>
                </c:pt>
                <c:pt idx="12">
                  <c:v>1.6791927972119605E-2</c:v>
                </c:pt>
                <c:pt idx="13">
                  <c:v>1.4007901668130075E-2</c:v>
                </c:pt>
                <c:pt idx="14">
                  <c:v>1.3974929982457239E-2</c:v>
                </c:pt>
                <c:pt idx="15">
                  <c:v>1.2232833105957325E-2</c:v>
                </c:pt>
                <c:pt idx="16">
                  <c:v>1.5663278314174547E-2</c:v>
                </c:pt>
              </c:numCache>
            </c:numRef>
          </c:val>
        </c:ser>
        <c:ser>
          <c:idx val="3"/>
          <c:order val="3"/>
          <c:tx>
            <c:strRef>
              <c:f>Sheet1!$E$1</c:f>
              <c:strCache>
                <c:ptCount val="1"/>
                <c:pt idx="0">
                  <c:v>Region Forecast</c:v>
                </c:pt>
              </c:strCache>
            </c:strRef>
          </c:tx>
          <c:spPr>
            <a:pattFill prst="dkUpDiag">
              <a:fgClr>
                <a:srgbClr val="00B0F0"/>
              </a:fgClr>
              <a:bgClr>
                <a:schemeClr val="bg1"/>
              </a:bgClr>
            </a:pattFill>
            <a:ln w="44450">
              <a:noFill/>
              <a:prstDash val="dash"/>
            </a:ln>
          </c:spPr>
          <c:cat>
            <c:strRef>
              <c:f>Sheet1!$A$90:$A$125</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Sheet1!$E$90:$E$125</c:f>
              <c:numCache>
                <c:formatCode>General</c:formatCode>
                <c:ptCount val="36"/>
                <c:pt idx="16" formatCode="0.0%">
                  <c:v>1.5663278314174356E-2</c:v>
                </c:pt>
                <c:pt idx="17" formatCode="0.0%">
                  <c:v>1.0688618595944721E-2</c:v>
                </c:pt>
                <c:pt idx="18" formatCode="0.0%">
                  <c:v>8.1039063484835694E-3</c:v>
                </c:pt>
                <c:pt idx="19" formatCode="0.0%">
                  <c:v>5.8648539759313945E-3</c:v>
                </c:pt>
                <c:pt idx="20" formatCode="0.0%">
                  <c:v>3.3781119399127757E-3</c:v>
                </c:pt>
                <c:pt idx="21" formatCode="0.0%">
                  <c:v>1.7600171922835806E-3</c:v>
                </c:pt>
                <c:pt idx="22" formatCode="0.0%">
                  <c:v>1.7490262242874088E-3</c:v>
                </c:pt>
                <c:pt idx="23" formatCode="0.0%">
                  <c:v>2.3312355505336058E-3</c:v>
                </c:pt>
                <c:pt idx="24" formatCode="0.0%">
                  <c:v>3.6428237213776971E-3</c:v>
                </c:pt>
                <c:pt idx="25" formatCode="0.0%">
                  <c:v>5.2426148809299189E-3</c:v>
                </c:pt>
                <c:pt idx="26" formatCode="0.0%">
                  <c:v>6.2181765779327769E-3</c:v>
                </c:pt>
                <c:pt idx="27" formatCode="0.0%">
                  <c:v>6.8058944626916418E-3</c:v>
                </c:pt>
                <c:pt idx="28" formatCode="0.0%">
                  <c:v>7.1839684452472685E-3</c:v>
                </c:pt>
                <c:pt idx="29" formatCode="0.0%">
                  <c:v>7.3425525839310168E-3</c:v>
                </c:pt>
                <c:pt idx="30" formatCode="0.0%">
                  <c:v>7.8190574302068327E-3</c:v>
                </c:pt>
                <c:pt idx="31" formatCode="0.0%">
                  <c:v>8.5122252037781454E-3</c:v>
                </c:pt>
                <c:pt idx="32" formatCode="0.0%">
                  <c:v>9.2387352838139147E-3</c:v>
                </c:pt>
                <c:pt idx="33" formatCode="0.0%">
                  <c:v>1.0051917780046438E-2</c:v>
                </c:pt>
                <c:pt idx="34" formatCode="0.0%">
                  <c:v>1.0693746291745576E-2</c:v>
                </c:pt>
                <c:pt idx="35" formatCode="0.0%">
                  <c:v>1.1171670648573606E-2</c:v>
                </c:pt>
              </c:numCache>
            </c:numRef>
          </c:val>
        </c:ser>
        <c:dLbls>
          <c:showLegendKey val="0"/>
          <c:showVal val="0"/>
          <c:showCatName val="0"/>
          <c:showSerName val="0"/>
          <c:showPercent val="0"/>
          <c:showBubbleSize val="0"/>
        </c:dLbls>
        <c:axId val="561387560"/>
        <c:axId val="561398144"/>
      </c:areaChart>
      <c:lineChart>
        <c:grouping val="standard"/>
        <c:varyColors val="0"/>
        <c:ser>
          <c:idx val="0"/>
          <c:order val="0"/>
          <c:tx>
            <c:strRef>
              <c:f>Sheet1!$B$1</c:f>
              <c:strCache>
                <c:ptCount val="1"/>
                <c:pt idx="0">
                  <c:v>U.S.A</c:v>
                </c:pt>
              </c:strCache>
            </c:strRef>
          </c:tx>
          <c:spPr>
            <a:ln w="44450">
              <a:solidFill>
                <a:schemeClr val="accent1"/>
              </a:solidFill>
            </a:ln>
          </c:spPr>
          <c:marker>
            <c:symbol val="none"/>
          </c:marker>
          <c:cat>
            <c:strRef>
              <c:f>Sheet1!$A$90:$A$125</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Sheet1!$B$90:$B$125</c:f>
              <c:numCache>
                <c:formatCode>0.00%</c:formatCode>
                <c:ptCount val="36"/>
                <c:pt idx="0">
                  <c:v>1.8766983695652106E-2</c:v>
                </c:pt>
                <c:pt idx="1">
                  <c:v>1.6469431736549689E-2</c:v>
                </c:pt>
                <c:pt idx="2">
                  <c:v>1.6732850344054029E-2</c:v>
                </c:pt>
                <c:pt idx="3">
                  <c:v>1.6695352839931177E-2</c:v>
                </c:pt>
                <c:pt idx="4">
                  <c:v>1.5708472572688592E-2</c:v>
                </c:pt>
                <c:pt idx="5">
                  <c:v>1.6604301347239669E-2</c:v>
                </c:pt>
                <c:pt idx="6">
                  <c:v>1.7754390149369526E-2</c:v>
                </c:pt>
                <c:pt idx="7">
                  <c:v>1.7839311256848234E-2</c:v>
                </c:pt>
                <c:pt idx="8">
                  <c:v>1.6873072714612469E-2</c:v>
                </c:pt>
                <c:pt idx="9">
                  <c:v>1.8101545253863094E-2</c:v>
                </c:pt>
                <c:pt idx="10">
                  <c:v>1.9636850096914849E-2</c:v>
                </c:pt>
                <c:pt idx="11">
                  <c:v>2.08989186557198E-2</c:v>
                </c:pt>
                <c:pt idx="12">
                  <c:v>2.2127389002335462E-2</c:v>
                </c:pt>
                <c:pt idx="13">
                  <c:v>2.1203394459804681E-2</c:v>
                </c:pt>
                <c:pt idx="14">
                  <c:v>2.0553914221824288E-2</c:v>
                </c:pt>
                <c:pt idx="15">
                  <c:v>1.9840670186341169E-2</c:v>
                </c:pt>
                <c:pt idx="16">
                  <c:v>1.9286857613176611E-2</c:v>
                </c:pt>
              </c:numCache>
            </c:numRef>
          </c:val>
          <c:smooth val="1"/>
        </c:ser>
        <c:ser>
          <c:idx val="2"/>
          <c:order val="1"/>
          <c:tx>
            <c:strRef>
              <c:f>Sheet1!$D$1</c:f>
              <c:strCache>
                <c:ptCount val="1"/>
                <c:pt idx="0">
                  <c:v>U.S. Forecast</c:v>
                </c:pt>
              </c:strCache>
            </c:strRef>
          </c:tx>
          <c:spPr>
            <a:ln w="44450">
              <a:solidFill>
                <a:srgbClr val="C00000"/>
              </a:solidFill>
              <a:prstDash val="dash"/>
            </a:ln>
          </c:spPr>
          <c:marker>
            <c:symbol val="none"/>
          </c:marker>
          <c:cat>
            <c:strRef>
              <c:f>Sheet1!$A$90:$A$125</c:f>
              <c:strCache>
                <c:ptCount val="36"/>
                <c:pt idx="0">
                  <c:v>1Q12</c:v>
                </c:pt>
                <c:pt idx="1">
                  <c:v>2Q12</c:v>
                </c:pt>
                <c:pt idx="2">
                  <c:v>3Q12</c:v>
                </c:pt>
                <c:pt idx="3">
                  <c:v>4Q12</c:v>
                </c:pt>
                <c:pt idx="4">
                  <c:v>1Q13</c:v>
                </c:pt>
                <c:pt idx="5">
                  <c:v>2Q13</c:v>
                </c:pt>
                <c:pt idx="6">
                  <c:v>3Q13</c:v>
                </c:pt>
                <c:pt idx="7">
                  <c:v>4Q13</c:v>
                </c:pt>
                <c:pt idx="8">
                  <c:v>1Q14</c:v>
                </c:pt>
                <c:pt idx="9">
                  <c:v>2Q14</c:v>
                </c:pt>
                <c:pt idx="10">
                  <c:v>3Q14</c:v>
                </c:pt>
                <c:pt idx="11">
                  <c:v>4Q14</c:v>
                </c:pt>
                <c:pt idx="12">
                  <c:v>1Q15</c:v>
                </c:pt>
                <c:pt idx="13">
                  <c:v>2Q15</c:v>
                </c:pt>
                <c:pt idx="14">
                  <c:v>3Q15</c:v>
                </c:pt>
                <c:pt idx="15">
                  <c:v>4Q15</c:v>
                </c:pt>
                <c:pt idx="16">
                  <c:v>1Q16</c:v>
                </c:pt>
                <c:pt idx="17">
                  <c:v>2Q16</c:v>
                </c:pt>
                <c:pt idx="18">
                  <c:v>3Q16</c:v>
                </c:pt>
                <c:pt idx="19">
                  <c:v>4Q16</c:v>
                </c:pt>
                <c:pt idx="20">
                  <c:v>1Q17</c:v>
                </c:pt>
                <c:pt idx="21">
                  <c:v>2Q17</c:v>
                </c:pt>
                <c:pt idx="22">
                  <c:v>3Q17</c:v>
                </c:pt>
                <c:pt idx="23">
                  <c:v>4Q17</c:v>
                </c:pt>
                <c:pt idx="24">
                  <c:v>1Q18</c:v>
                </c:pt>
                <c:pt idx="25">
                  <c:v>2Q18</c:v>
                </c:pt>
                <c:pt idx="26">
                  <c:v>3Q18</c:v>
                </c:pt>
                <c:pt idx="27">
                  <c:v>4Q18</c:v>
                </c:pt>
                <c:pt idx="28">
                  <c:v>1Q19</c:v>
                </c:pt>
                <c:pt idx="29">
                  <c:v>2Q19</c:v>
                </c:pt>
                <c:pt idx="30">
                  <c:v>3Q19</c:v>
                </c:pt>
                <c:pt idx="31">
                  <c:v>4Q19</c:v>
                </c:pt>
                <c:pt idx="32">
                  <c:v>1Q20</c:v>
                </c:pt>
                <c:pt idx="33">
                  <c:v>2Q20</c:v>
                </c:pt>
                <c:pt idx="34">
                  <c:v>3Q20</c:v>
                </c:pt>
                <c:pt idx="35">
                  <c:v>4Q20</c:v>
                </c:pt>
              </c:strCache>
            </c:strRef>
          </c:cat>
          <c:val>
            <c:numRef>
              <c:f>Sheet1!$D$90:$D$125</c:f>
              <c:numCache>
                <c:formatCode>General</c:formatCode>
                <c:ptCount val="36"/>
                <c:pt idx="16" formatCode="0.00%">
                  <c:v>1.9286857613176611E-2</c:v>
                </c:pt>
                <c:pt idx="17" formatCode="0.00%">
                  <c:v>1.7610459209454365E-2</c:v>
                </c:pt>
                <c:pt idx="18" formatCode="0.00%">
                  <c:v>1.6064068836120216E-2</c:v>
                </c:pt>
                <c:pt idx="19" formatCode="0.00%">
                  <c:v>1.4924834124733444E-2</c:v>
                </c:pt>
                <c:pt idx="20" formatCode="0.00%">
                  <c:v>1.4054032749814205E-2</c:v>
                </c:pt>
                <c:pt idx="21" formatCode="0.00%">
                  <c:v>1.2629379404622831E-2</c:v>
                </c:pt>
                <c:pt idx="22" formatCode="0.00%">
                  <c:v>1.0925995373992414E-2</c:v>
                </c:pt>
                <c:pt idx="23" formatCode="0.00%">
                  <c:v>9.0966233775473526E-3</c:v>
                </c:pt>
                <c:pt idx="24" formatCode="0.00%">
                  <c:v>7.4215065704561489E-3</c:v>
                </c:pt>
                <c:pt idx="25" formatCode="0.00%">
                  <c:v>6.5734203425953375E-3</c:v>
                </c:pt>
                <c:pt idx="26" formatCode="0.00%">
                  <c:v>6.5111147455401142E-3</c:v>
                </c:pt>
                <c:pt idx="27" formatCode="0.00%">
                  <c:v>7.0616575505859647E-3</c:v>
                </c:pt>
                <c:pt idx="28" formatCode="0.00%">
                  <c:v>8.0980492472411125E-3</c:v>
                </c:pt>
                <c:pt idx="29" formatCode="0.00%">
                  <c:v>9.305666404207269E-3</c:v>
                </c:pt>
                <c:pt idx="30" formatCode="0.00%">
                  <c:v>1.0398624679027746E-2</c:v>
                </c:pt>
                <c:pt idx="31" formatCode="0.00%">
                  <c:v>1.1280024268641053E-2</c:v>
                </c:pt>
                <c:pt idx="32" formatCode="0.00%">
                  <c:v>1.1854126418425315E-2</c:v>
                </c:pt>
                <c:pt idx="33" formatCode="0.00%">
                  <c:v>1.2199328358760919E-2</c:v>
                </c:pt>
                <c:pt idx="34" formatCode="0.00%">
                  <c:v>1.2537508726997881E-2</c:v>
                </c:pt>
                <c:pt idx="35" formatCode="0.00%">
                  <c:v>1.2933468304293649E-2</c:v>
                </c:pt>
              </c:numCache>
            </c:numRef>
          </c:val>
          <c:smooth val="0"/>
        </c:ser>
        <c:dLbls>
          <c:showLegendKey val="0"/>
          <c:showVal val="0"/>
          <c:showCatName val="0"/>
          <c:showSerName val="0"/>
          <c:showPercent val="0"/>
          <c:showBubbleSize val="0"/>
        </c:dLbls>
        <c:marker val="1"/>
        <c:smooth val="0"/>
        <c:axId val="561387560"/>
        <c:axId val="561398144"/>
      </c:lineChart>
      <c:catAx>
        <c:axId val="561387560"/>
        <c:scaling>
          <c:orientation val="minMax"/>
        </c:scaling>
        <c:delete val="0"/>
        <c:axPos val="b"/>
        <c:numFmt formatCode="General" sourceLinked="0"/>
        <c:majorTickMark val="out"/>
        <c:minorTickMark val="none"/>
        <c:tickLblPos val="low"/>
        <c:crossAx val="561398144"/>
        <c:crosses val="autoZero"/>
        <c:auto val="1"/>
        <c:lblAlgn val="ctr"/>
        <c:lblOffset val="100"/>
        <c:tickLblSkip val="3"/>
        <c:noMultiLvlLbl val="0"/>
      </c:catAx>
      <c:valAx>
        <c:axId val="561398144"/>
        <c:scaling>
          <c:orientation val="minMax"/>
          <c:max val="3.0000000000000006E-2"/>
          <c:min val="-1.0000000000000002E-2"/>
        </c:scaling>
        <c:delete val="0"/>
        <c:axPos val="l"/>
        <c:majorGridlines/>
        <c:numFmt formatCode="0%" sourceLinked="0"/>
        <c:majorTickMark val="out"/>
        <c:minorTickMark val="none"/>
        <c:tickLblPos val="nextTo"/>
        <c:crossAx val="561387560"/>
        <c:crosses val="autoZero"/>
        <c:crossBetween val="between"/>
        <c:majorUnit val="1.0000000000000002E-2"/>
      </c:valAx>
    </c:plotArea>
    <c:legend>
      <c:legendPos val="r"/>
      <c:legendEntry>
        <c:idx val="0"/>
        <c:txPr>
          <a:bodyPr/>
          <a:lstStyle/>
          <a:p>
            <a:pPr>
              <a:defRPr>
                <a:solidFill>
                  <a:srgbClr val="0070C0"/>
                </a:solidFill>
              </a:defRPr>
            </a:pPr>
            <a:endParaRPr lang="en-US"/>
          </a:p>
        </c:txPr>
      </c:legendEntry>
      <c:legendEntry>
        <c:idx val="1"/>
        <c:txPr>
          <a:bodyPr/>
          <a:lstStyle/>
          <a:p>
            <a:pPr>
              <a:defRPr>
                <a:solidFill>
                  <a:srgbClr val="0070C0"/>
                </a:solidFill>
              </a:defRPr>
            </a:pPr>
            <a:endParaRPr lang="en-US"/>
          </a:p>
        </c:txPr>
      </c:legendEntry>
      <c:legendEntry>
        <c:idx val="2"/>
        <c:txPr>
          <a:bodyPr/>
          <a:lstStyle/>
          <a:p>
            <a:pPr>
              <a:defRPr>
                <a:solidFill>
                  <a:srgbClr val="C00000"/>
                </a:solidFill>
              </a:defRPr>
            </a:pPr>
            <a:endParaRPr lang="en-US"/>
          </a:p>
        </c:txPr>
      </c:legendEntry>
      <c:legendEntry>
        <c:idx val="3"/>
        <c:txPr>
          <a:bodyPr/>
          <a:lstStyle/>
          <a:p>
            <a:pPr>
              <a:defRPr>
                <a:solidFill>
                  <a:srgbClr val="C00000"/>
                </a:solidFill>
              </a:defRPr>
            </a:pPr>
            <a:endParaRPr lang="en-US"/>
          </a:p>
        </c:txPr>
      </c:legendEntry>
      <c:layout>
        <c:manualLayout>
          <c:xMode val="edge"/>
          <c:yMode val="edge"/>
          <c:x val="0.64143694767511861"/>
          <c:y val="0.11670603674540685"/>
          <c:w val="0.22470972091791278"/>
          <c:h val="0.26846997066543155"/>
        </c:manualLayout>
      </c:layout>
      <c:overlay val="0"/>
    </c:legend>
    <c:plotVisOnly val="1"/>
    <c:dispBlanksAs val="gap"/>
    <c:showDLblsOverMax val="0"/>
  </c:chart>
  <c:txPr>
    <a:bodyPr/>
    <a:lstStyle/>
    <a:p>
      <a:pPr>
        <a:defRPr sz="1800">
          <a:latin typeface="Museo Sans Cond 700" panose="02000000000000000000" pitchFamily="2"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92634062943948E-2"/>
          <c:y val="8.6960784313725503E-2"/>
          <c:w val="0.87253015964747527"/>
          <c:h val="0.82632352941176468"/>
        </c:manualLayout>
      </c:layout>
      <c:areaChart>
        <c:grouping val="standard"/>
        <c:varyColors val="0"/>
        <c:ser>
          <c:idx val="1"/>
          <c:order val="1"/>
          <c:tx>
            <c:strRef>
              <c:f>Sheet1!$C$1</c:f>
              <c:strCache>
                <c:ptCount val="1"/>
                <c:pt idx="0">
                  <c:v>5-State Region</c:v>
                </c:pt>
              </c:strCache>
            </c:strRef>
          </c:tx>
          <c:spPr>
            <a:solidFill>
              <a:srgbClr val="0070C0"/>
            </a:solidFill>
            <a:ln w="44450">
              <a:solidFill>
                <a:srgbClr val="0070C0"/>
              </a:solidFill>
            </a:ln>
          </c:spPr>
          <c:cat>
            <c:strRef>
              <c:f>Sheet1!$A$2:$A$40</c:f>
              <c:strCache>
                <c:ptCount val="39"/>
                <c:pt idx="0">
                  <c:v>1Q06</c:v>
                </c:pt>
                <c:pt idx="1">
                  <c:v>2Q06</c:v>
                </c:pt>
                <c:pt idx="2">
                  <c:v>3Q06</c:v>
                </c:pt>
                <c:pt idx="3">
                  <c:v>4Q06</c:v>
                </c:pt>
                <c:pt idx="4">
                  <c:v>1Q07</c:v>
                </c:pt>
                <c:pt idx="5">
                  <c:v>2Q07</c:v>
                </c:pt>
                <c:pt idx="6">
                  <c:v>3Q07</c:v>
                </c:pt>
                <c:pt idx="7">
                  <c:v>4Q07</c:v>
                </c:pt>
                <c:pt idx="8">
                  <c:v>1Q08</c:v>
                </c:pt>
                <c:pt idx="9">
                  <c:v>2Q08</c:v>
                </c:pt>
                <c:pt idx="10">
                  <c:v>3Q08</c:v>
                </c:pt>
                <c:pt idx="11">
                  <c:v>4Q08</c:v>
                </c:pt>
                <c:pt idx="12">
                  <c:v>1Q09</c:v>
                </c:pt>
                <c:pt idx="13">
                  <c:v>2Q09</c:v>
                </c:pt>
                <c:pt idx="14">
                  <c:v>3Q09</c:v>
                </c:pt>
                <c:pt idx="15">
                  <c:v>4Q09</c:v>
                </c:pt>
                <c:pt idx="16">
                  <c:v>1Q10</c:v>
                </c:pt>
                <c:pt idx="17">
                  <c:v>2Q10</c:v>
                </c:pt>
                <c:pt idx="18">
                  <c:v>3Q10</c:v>
                </c:pt>
                <c:pt idx="19">
                  <c:v>4Q10</c:v>
                </c:pt>
                <c:pt idx="20">
                  <c:v>1Q11</c:v>
                </c:pt>
                <c:pt idx="21">
                  <c:v>2Q11</c:v>
                </c:pt>
                <c:pt idx="22">
                  <c:v>3Q11</c:v>
                </c:pt>
                <c:pt idx="23">
                  <c:v>4Q11</c:v>
                </c:pt>
                <c:pt idx="24">
                  <c:v>1Q12</c:v>
                </c:pt>
                <c:pt idx="25">
                  <c:v>2Q12</c:v>
                </c:pt>
                <c:pt idx="26">
                  <c:v>3Q12</c:v>
                </c:pt>
                <c:pt idx="27">
                  <c:v>4Q12</c:v>
                </c:pt>
                <c:pt idx="28">
                  <c:v>1Q13</c:v>
                </c:pt>
                <c:pt idx="29">
                  <c:v>2Q13</c:v>
                </c:pt>
                <c:pt idx="30">
                  <c:v>3Q13</c:v>
                </c:pt>
                <c:pt idx="31">
                  <c:v>4Q13</c:v>
                </c:pt>
                <c:pt idx="32">
                  <c:v>1Q14</c:v>
                </c:pt>
                <c:pt idx="33">
                  <c:v>2Q14</c:v>
                </c:pt>
                <c:pt idx="34">
                  <c:v>3Q14</c:v>
                </c:pt>
                <c:pt idx="35">
                  <c:v>4Q14</c:v>
                </c:pt>
                <c:pt idx="36">
                  <c:v>1Q15</c:v>
                </c:pt>
                <c:pt idx="37">
                  <c:v>2Q15</c:v>
                </c:pt>
                <c:pt idx="38">
                  <c:v>3Q15</c:v>
                </c:pt>
              </c:strCache>
            </c:strRef>
          </c:cat>
          <c:val>
            <c:numRef>
              <c:f>Sheet1!$C$2:$C$40</c:f>
              <c:numCache>
                <c:formatCode>0.0%</c:formatCode>
                <c:ptCount val="39"/>
                <c:pt idx="0">
                  <c:v>5.5048060654729891E-3</c:v>
                </c:pt>
                <c:pt idx="1">
                  <c:v>4.7597165688393339E-3</c:v>
                </c:pt>
                <c:pt idx="2">
                  <c:v>2.9746639969183697E-3</c:v>
                </c:pt>
                <c:pt idx="3">
                  <c:v>-3.1096626672389993E-3</c:v>
                </c:pt>
                <c:pt idx="4">
                  <c:v>-2.8247627122995889E-3</c:v>
                </c:pt>
                <c:pt idx="5">
                  <c:v>-4.8380333114793617E-3</c:v>
                </c:pt>
                <c:pt idx="6">
                  <c:v>1.1396969527119882E-3</c:v>
                </c:pt>
                <c:pt idx="7">
                  <c:v>1.7843842341536131E-3</c:v>
                </c:pt>
                <c:pt idx="8">
                  <c:v>-5.1492159274990623E-3</c:v>
                </c:pt>
                <c:pt idx="9">
                  <c:v>-5.5620117099367539E-3</c:v>
                </c:pt>
                <c:pt idx="10">
                  <c:v>-2.756005109319537E-2</c:v>
                </c:pt>
                <c:pt idx="11">
                  <c:v>-5.0283421083746616E-2</c:v>
                </c:pt>
                <c:pt idx="12">
                  <c:v>-7.3868723211388043E-2</c:v>
                </c:pt>
                <c:pt idx="13">
                  <c:v>-8.2141106924104701E-2</c:v>
                </c:pt>
                <c:pt idx="14">
                  <c:v>-6.0613620774826793E-2</c:v>
                </c:pt>
                <c:pt idx="15">
                  <c:v>-1.799203657580084E-2</c:v>
                </c:pt>
                <c:pt idx="16">
                  <c:v>1.5653639714795275E-2</c:v>
                </c:pt>
                <c:pt idx="17">
                  <c:v>4.4019321437562375E-2</c:v>
                </c:pt>
                <c:pt idx="18">
                  <c:v>5.6050235393283021E-2</c:v>
                </c:pt>
                <c:pt idx="19">
                  <c:v>4.530753024964107E-2</c:v>
                </c:pt>
                <c:pt idx="20">
                  <c:v>3.3684605020121605E-2</c:v>
                </c:pt>
                <c:pt idx="21">
                  <c:v>1.8010673963309909E-2</c:v>
                </c:pt>
                <c:pt idx="22">
                  <c:v>1.0056638448944888E-2</c:v>
                </c:pt>
                <c:pt idx="23">
                  <c:v>2.3396940383639819E-2</c:v>
                </c:pt>
                <c:pt idx="24">
                  <c:v>2.3417987408353769E-2</c:v>
                </c:pt>
                <c:pt idx="25">
                  <c:v>2.310919709261916E-2</c:v>
                </c:pt>
                <c:pt idx="26">
                  <c:v>9.9770807338421807E-3</c:v>
                </c:pt>
                <c:pt idx="27">
                  <c:v>-1.5389613196195917E-2</c:v>
                </c:pt>
                <c:pt idx="28">
                  <c:v>1.2775869800840889E-2</c:v>
                </c:pt>
                <c:pt idx="29">
                  <c:v>4.0358060630816261E-3</c:v>
                </c:pt>
                <c:pt idx="30">
                  <c:v>1.2409783424029763E-2</c:v>
                </c:pt>
                <c:pt idx="31">
                  <c:v>2.5061632769233677E-2</c:v>
                </c:pt>
                <c:pt idx="32">
                  <c:v>2.1466376284131616E-3</c:v>
                </c:pt>
                <c:pt idx="33">
                  <c:v>1.6135459277506037E-2</c:v>
                </c:pt>
                <c:pt idx="34">
                  <c:v>2.2544425289549253E-2</c:v>
                </c:pt>
                <c:pt idx="35">
                  <c:v>2.1263369468743853E-2</c:v>
                </c:pt>
                <c:pt idx="36">
                  <c:v>1.4820447508260282E-2</c:v>
                </c:pt>
                <c:pt idx="37">
                  <c:v>1.4247576842443044E-2</c:v>
                </c:pt>
                <c:pt idx="38">
                  <c:v>9.9724416233253343E-3</c:v>
                </c:pt>
              </c:numCache>
            </c:numRef>
          </c:val>
        </c:ser>
        <c:dLbls>
          <c:showLegendKey val="0"/>
          <c:showVal val="0"/>
          <c:showCatName val="0"/>
          <c:showSerName val="0"/>
          <c:showPercent val="0"/>
          <c:showBubbleSize val="0"/>
        </c:dLbls>
        <c:axId val="561400496"/>
        <c:axId val="561398536"/>
      </c:areaChart>
      <c:lineChart>
        <c:grouping val="standard"/>
        <c:varyColors val="0"/>
        <c:ser>
          <c:idx val="0"/>
          <c:order val="0"/>
          <c:tx>
            <c:strRef>
              <c:f>Sheet1!$B$1</c:f>
              <c:strCache>
                <c:ptCount val="1"/>
                <c:pt idx="0">
                  <c:v>U.S.A</c:v>
                </c:pt>
              </c:strCache>
            </c:strRef>
          </c:tx>
          <c:spPr>
            <a:ln w="44450">
              <a:solidFill>
                <a:schemeClr val="accent1"/>
              </a:solidFill>
            </a:ln>
          </c:spPr>
          <c:marker>
            <c:symbol val="none"/>
          </c:marker>
          <c:cat>
            <c:strRef>
              <c:f>Sheet1!$A$2:$A$40</c:f>
              <c:strCache>
                <c:ptCount val="39"/>
                <c:pt idx="0">
                  <c:v>1Q06</c:v>
                </c:pt>
                <c:pt idx="1">
                  <c:v>2Q06</c:v>
                </c:pt>
                <c:pt idx="2">
                  <c:v>3Q06</c:v>
                </c:pt>
                <c:pt idx="3">
                  <c:v>4Q06</c:v>
                </c:pt>
                <c:pt idx="4">
                  <c:v>1Q07</c:v>
                </c:pt>
                <c:pt idx="5">
                  <c:v>2Q07</c:v>
                </c:pt>
                <c:pt idx="6">
                  <c:v>3Q07</c:v>
                </c:pt>
                <c:pt idx="7">
                  <c:v>4Q07</c:v>
                </c:pt>
                <c:pt idx="8">
                  <c:v>1Q08</c:v>
                </c:pt>
                <c:pt idx="9">
                  <c:v>2Q08</c:v>
                </c:pt>
                <c:pt idx="10">
                  <c:v>3Q08</c:v>
                </c:pt>
                <c:pt idx="11">
                  <c:v>4Q08</c:v>
                </c:pt>
                <c:pt idx="12">
                  <c:v>1Q09</c:v>
                </c:pt>
                <c:pt idx="13">
                  <c:v>2Q09</c:v>
                </c:pt>
                <c:pt idx="14">
                  <c:v>3Q09</c:v>
                </c:pt>
                <c:pt idx="15">
                  <c:v>4Q09</c:v>
                </c:pt>
                <c:pt idx="16">
                  <c:v>1Q10</c:v>
                </c:pt>
                <c:pt idx="17">
                  <c:v>2Q10</c:v>
                </c:pt>
                <c:pt idx="18">
                  <c:v>3Q10</c:v>
                </c:pt>
                <c:pt idx="19">
                  <c:v>4Q10</c:v>
                </c:pt>
                <c:pt idx="20">
                  <c:v>1Q11</c:v>
                </c:pt>
                <c:pt idx="21">
                  <c:v>2Q11</c:v>
                </c:pt>
                <c:pt idx="22">
                  <c:v>3Q11</c:v>
                </c:pt>
                <c:pt idx="23">
                  <c:v>4Q11</c:v>
                </c:pt>
                <c:pt idx="24">
                  <c:v>1Q12</c:v>
                </c:pt>
                <c:pt idx="25">
                  <c:v>2Q12</c:v>
                </c:pt>
                <c:pt idx="26">
                  <c:v>3Q12</c:v>
                </c:pt>
                <c:pt idx="27">
                  <c:v>4Q12</c:v>
                </c:pt>
                <c:pt idx="28">
                  <c:v>1Q13</c:v>
                </c:pt>
                <c:pt idx="29">
                  <c:v>2Q13</c:v>
                </c:pt>
                <c:pt idx="30">
                  <c:v>3Q13</c:v>
                </c:pt>
                <c:pt idx="31">
                  <c:v>4Q13</c:v>
                </c:pt>
                <c:pt idx="32">
                  <c:v>1Q14</c:v>
                </c:pt>
                <c:pt idx="33">
                  <c:v>2Q14</c:v>
                </c:pt>
                <c:pt idx="34">
                  <c:v>3Q14</c:v>
                </c:pt>
                <c:pt idx="35">
                  <c:v>4Q14</c:v>
                </c:pt>
                <c:pt idx="36">
                  <c:v>1Q15</c:v>
                </c:pt>
                <c:pt idx="37">
                  <c:v>2Q15</c:v>
                </c:pt>
                <c:pt idx="38">
                  <c:v>3Q15</c:v>
                </c:pt>
              </c:strCache>
            </c:strRef>
          </c:cat>
          <c:val>
            <c:numRef>
              <c:f>Sheet1!$B$2:$B$40</c:f>
              <c:numCache>
                <c:formatCode>0.00%</c:formatCode>
                <c:ptCount val="39"/>
                <c:pt idx="0">
                  <c:v>2.0639097172580501E-2</c:v>
                </c:pt>
                <c:pt idx="1">
                  <c:v>1.8472328734485455E-2</c:v>
                </c:pt>
                <c:pt idx="2">
                  <c:v>1.6666790730912151E-2</c:v>
                </c:pt>
                <c:pt idx="3">
                  <c:v>1.5742757889778636E-2</c:v>
                </c:pt>
                <c:pt idx="4">
                  <c:v>1.3582988108365779E-2</c:v>
                </c:pt>
                <c:pt idx="5">
                  <c:v>1.2237736676657729E-2</c:v>
                </c:pt>
                <c:pt idx="6">
                  <c:v>1.0243230974241735E-2</c:v>
                </c:pt>
                <c:pt idx="7">
                  <c:v>9.1152154538405306E-3</c:v>
                </c:pt>
                <c:pt idx="8">
                  <c:v>5.2045429485059191E-3</c:v>
                </c:pt>
                <c:pt idx="9">
                  <c:v>-1.249422232493691E-3</c:v>
                </c:pt>
                <c:pt idx="10">
                  <c:v>-6.5300738528885072E-3</c:v>
                </c:pt>
                <c:pt idx="11">
                  <c:v>-1.9379761468812151E-2</c:v>
                </c:pt>
                <c:pt idx="12">
                  <c:v>-3.6411370234673779E-2</c:v>
                </c:pt>
                <c:pt idx="13">
                  <c:v>-4.6199680384117592E-2</c:v>
                </c:pt>
                <c:pt idx="14">
                  <c:v>-4.9352184189792481E-2</c:v>
                </c:pt>
                <c:pt idx="15">
                  <c:v>-4.1114446803836913E-2</c:v>
                </c:pt>
                <c:pt idx="16">
                  <c:v>-2.6266658571385215E-2</c:v>
                </c:pt>
                <c:pt idx="17">
                  <c:v>-7.535897863565344E-3</c:v>
                </c:pt>
                <c:pt idx="18">
                  <c:v>-6.1391593955995027E-4</c:v>
                </c:pt>
                <c:pt idx="19">
                  <c:v>5.3682562712382698E-3</c:v>
                </c:pt>
                <c:pt idx="20">
                  <c:v>9.6100636773885917E-3</c:v>
                </c:pt>
                <c:pt idx="21">
                  <c:v>1.0213279555107313E-2</c:v>
                </c:pt>
                <c:pt idx="22">
                  <c:v>1.3245694189555568E-2</c:v>
                </c:pt>
                <c:pt idx="23">
                  <c:v>1.4978201096781163E-2</c:v>
                </c:pt>
                <c:pt idx="24">
                  <c:v>1.8766983695652106E-2</c:v>
                </c:pt>
                <c:pt idx="25">
                  <c:v>1.6469431736549689E-2</c:v>
                </c:pt>
                <c:pt idx="26">
                  <c:v>1.6732850344054029E-2</c:v>
                </c:pt>
                <c:pt idx="27">
                  <c:v>1.6695352839931177E-2</c:v>
                </c:pt>
                <c:pt idx="28">
                  <c:v>1.5708472572688592E-2</c:v>
                </c:pt>
                <c:pt idx="29">
                  <c:v>1.6604301347239669E-2</c:v>
                </c:pt>
                <c:pt idx="30">
                  <c:v>1.7754390149369526E-2</c:v>
                </c:pt>
                <c:pt idx="31">
                  <c:v>1.7839311256848234E-2</c:v>
                </c:pt>
                <c:pt idx="32">
                  <c:v>1.6873072714612469E-2</c:v>
                </c:pt>
                <c:pt idx="33">
                  <c:v>1.8101545253863094E-2</c:v>
                </c:pt>
                <c:pt idx="34">
                  <c:v>1.9636850096914849E-2</c:v>
                </c:pt>
                <c:pt idx="35">
                  <c:v>2.08989186557198E-2</c:v>
                </c:pt>
                <c:pt idx="36">
                  <c:v>2.2127389002335462E-2</c:v>
                </c:pt>
                <c:pt idx="37">
                  <c:v>2.1203394459804681E-2</c:v>
                </c:pt>
                <c:pt idx="38">
                  <c:v>2.0553914221824288E-2</c:v>
                </c:pt>
              </c:numCache>
            </c:numRef>
          </c:val>
          <c:smooth val="1"/>
        </c:ser>
        <c:dLbls>
          <c:showLegendKey val="0"/>
          <c:showVal val="0"/>
          <c:showCatName val="0"/>
          <c:showSerName val="0"/>
          <c:showPercent val="0"/>
          <c:showBubbleSize val="0"/>
        </c:dLbls>
        <c:marker val="1"/>
        <c:smooth val="0"/>
        <c:axId val="561400496"/>
        <c:axId val="561398536"/>
      </c:lineChart>
      <c:catAx>
        <c:axId val="561400496"/>
        <c:scaling>
          <c:orientation val="minMax"/>
        </c:scaling>
        <c:delete val="0"/>
        <c:axPos val="b"/>
        <c:numFmt formatCode="General" sourceLinked="0"/>
        <c:majorTickMark val="out"/>
        <c:minorTickMark val="none"/>
        <c:tickLblPos val="low"/>
        <c:crossAx val="561398536"/>
        <c:crosses val="autoZero"/>
        <c:auto val="1"/>
        <c:lblAlgn val="ctr"/>
        <c:lblOffset val="100"/>
        <c:tickLblSkip val="4"/>
        <c:noMultiLvlLbl val="0"/>
      </c:catAx>
      <c:valAx>
        <c:axId val="561398536"/>
        <c:scaling>
          <c:orientation val="minMax"/>
          <c:max val="6.0000000000000012E-2"/>
          <c:min val="-9.0000000000000024E-2"/>
        </c:scaling>
        <c:delete val="0"/>
        <c:axPos val="l"/>
        <c:majorGridlines/>
        <c:numFmt formatCode="0%" sourceLinked="0"/>
        <c:majorTickMark val="out"/>
        <c:minorTickMark val="none"/>
        <c:tickLblPos val="nextTo"/>
        <c:crossAx val="561400496"/>
        <c:crosses val="autoZero"/>
        <c:crossBetween val="between"/>
        <c:majorUnit val="3.0000000000000006E-2"/>
      </c:valAx>
    </c:plotArea>
    <c:legend>
      <c:legendPos val="b"/>
      <c:legendEntry>
        <c:idx val="1"/>
        <c:txPr>
          <a:bodyPr/>
          <a:lstStyle/>
          <a:p>
            <a:pPr>
              <a:defRPr>
                <a:solidFill>
                  <a:srgbClr val="C00000"/>
                </a:solidFill>
              </a:defRPr>
            </a:pPr>
            <a:endParaRPr lang="en-US"/>
          </a:p>
        </c:txPr>
      </c:legendEntry>
      <c:layout>
        <c:manualLayout>
          <c:xMode val="edge"/>
          <c:yMode val="edge"/>
          <c:x val="0.36364010691324133"/>
          <c:y val="8.8628994905048629E-3"/>
          <c:w val="0.3376061306556864"/>
          <c:h val="6.7117492666357886E-2"/>
        </c:manualLayout>
      </c:layout>
      <c:overlay val="0"/>
    </c:legend>
    <c:plotVisOnly val="1"/>
    <c:dispBlanksAs val="gap"/>
    <c:showDLblsOverMax val="0"/>
  </c:chart>
  <c:txPr>
    <a:bodyPr/>
    <a:lstStyle/>
    <a:p>
      <a:pPr>
        <a:defRPr sz="1800">
          <a:latin typeface="Museo Sans Cond 700" panose="02000000000000000000" pitchFamily="2"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6694598954945"/>
          <c:y val="7.225490196078431E-2"/>
          <c:w val="0.87253015964747527"/>
          <c:h val="0.82632352941176468"/>
        </c:manualLayout>
      </c:layout>
      <c:areaChart>
        <c:grouping val="standard"/>
        <c:varyColors val="0"/>
        <c:ser>
          <c:idx val="1"/>
          <c:order val="1"/>
          <c:tx>
            <c:strRef>
              <c:f>Sheet1!$C$1</c:f>
              <c:strCache>
                <c:ptCount val="1"/>
                <c:pt idx="0">
                  <c:v>5-State Region</c:v>
                </c:pt>
              </c:strCache>
            </c:strRef>
          </c:tx>
          <c:spPr>
            <a:solidFill>
              <a:srgbClr val="0070C0"/>
            </a:solidFill>
            <a:ln w="44450">
              <a:solidFill>
                <a:srgbClr val="0070C0"/>
              </a:solidFill>
            </a:ln>
          </c:spPr>
          <c:cat>
            <c:strRef>
              <c:f>Sheet1!$A$2:$A$40</c:f>
              <c:strCache>
                <c:ptCount val="39"/>
                <c:pt idx="0">
                  <c:v>1Q06</c:v>
                </c:pt>
                <c:pt idx="1">
                  <c:v>2Q06</c:v>
                </c:pt>
                <c:pt idx="2">
                  <c:v>3Q06</c:v>
                </c:pt>
                <c:pt idx="3">
                  <c:v>4Q06</c:v>
                </c:pt>
                <c:pt idx="4">
                  <c:v>1Q07</c:v>
                </c:pt>
                <c:pt idx="5">
                  <c:v>2Q07</c:v>
                </c:pt>
                <c:pt idx="6">
                  <c:v>3Q07</c:v>
                </c:pt>
                <c:pt idx="7">
                  <c:v>4Q07</c:v>
                </c:pt>
                <c:pt idx="8">
                  <c:v>1Q08</c:v>
                </c:pt>
                <c:pt idx="9">
                  <c:v>2Q08</c:v>
                </c:pt>
                <c:pt idx="10">
                  <c:v>3Q08</c:v>
                </c:pt>
                <c:pt idx="11">
                  <c:v>4Q08</c:v>
                </c:pt>
                <c:pt idx="12">
                  <c:v>1Q09</c:v>
                </c:pt>
                <c:pt idx="13">
                  <c:v>2Q09</c:v>
                </c:pt>
                <c:pt idx="14">
                  <c:v>3Q09</c:v>
                </c:pt>
                <c:pt idx="15">
                  <c:v>4Q09</c:v>
                </c:pt>
                <c:pt idx="16">
                  <c:v>1Q10</c:v>
                </c:pt>
                <c:pt idx="17">
                  <c:v>2Q10</c:v>
                </c:pt>
                <c:pt idx="18">
                  <c:v>3Q10</c:v>
                </c:pt>
                <c:pt idx="19">
                  <c:v>4Q10</c:v>
                </c:pt>
                <c:pt idx="20">
                  <c:v>1Q11</c:v>
                </c:pt>
                <c:pt idx="21">
                  <c:v>2Q11</c:v>
                </c:pt>
                <c:pt idx="22">
                  <c:v>3Q11</c:v>
                </c:pt>
                <c:pt idx="23">
                  <c:v>4Q11</c:v>
                </c:pt>
                <c:pt idx="24">
                  <c:v>1Q12</c:v>
                </c:pt>
                <c:pt idx="25">
                  <c:v>2Q12</c:v>
                </c:pt>
                <c:pt idx="26">
                  <c:v>3Q12</c:v>
                </c:pt>
                <c:pt idx="27">
                  <c:v>4Q12</c:v>
                </c:pt>
                <c:pt idx="28">
                  <c:v>1Q13</c:v>
                </c:pt>
                <c:pt idx="29">
                  <c:v>2Q13</c:v>
                </c:pt>
                <c:pt idx="30">
                  <c:v>3Q13</c:v>
                </c:pt>
                <c:pt idx="31">
                  <c:v>4Q13</c:v>
                </c:pt>
                <c:pt idx="32">
                  <c:v>1Q14</c:v>
                </c:pt>
                <c:pt idx="33">
                  <c:v>2Q14</c:v>
                </c:pt>
                <c:pt idx="34">
                  <c:v>3Q14</c:v>
                </c:pt>
                <c:pt idx="35">
                  <c:v>4Q14</c:v>
                </c:pt>
                <c:pt idx="36">
                  <c:v>1Q15</c:v>
                </c:pt>
                <c:pt idx="37">
                  <c:v>2Q15</c:v>
                </c:pt>
                <c:pt idx="38">
                  <c:v>3Q15</c:v>
                </c:pt>
              </c:strCache>
            </c:strRef>
          </c:cat>
          <c:val>
            <c:numRef>
              <c:f>Sheet1!$C$2:$C$40</c:f>
              <c:numCache>
                <c:formatCode>0.0%</c:formatCode>
                <c:ptCount val="39"/>
                <c:pt idx="0">
                  <c:v>5.5048060654729891E-3</c:v>
                </c:pt>
                <c:pt idx="1">
                  <c:v>4.7597165688393339E-3</c:v>
                </c:pt>
                <c:pt idx="2">
                  <c:v>2.9746639969183697E-3</c:v>
                </c:pt>
                <c:pt idx="3">
                  <c:v>-3.1096626672389993E-3</c:v>
                </c:pt>
                <c:pt idx="4">
                  <c:v>-2.8247627122995889E-3</c:v>
                </c:pt>
                <c:pt idx="5">
                  <c:v>-4.8380333114793617E-3</c:v>
                </c:pt>
                <c:pt idx="6">
                  <c:v>1.1396969527119882E-3</c:v>
                </c:pt>
                <c:pt idx="7">
                  <c:v>1.7843842341536131E-3</c:v>
                </c:pt>
                <c:pt idx="8">
                  <c:v>-5.1492159274990623E-3</c:v>
                </c:pt>
                <c:pt idx="9">
                  <c:v>-5.5620117099367539E-3</c:v>
                </c:pt>
                <c:pt idx="10">
                  <c:v>-2.756005109319537E-2</c:v>
                </c:pt>
                <c:pt idx="11">
                  <c:v>-5.0283421083746616E-2</c:v>
                </c:pt>
                <c:pt idx="12">
                  <c:v>-7.3868723211388043E-2</c:v>
                </c:pt>
                <c:pt idx="13">
                  <c:v>-8.2141106924104701E-2</c:v>
                </c:pt>
                <c:pt idx="14">
                  <c:v>-6.0613620774826793E-2</c:v>
                </c:pt>
                <c:pt idx="15">
                  <c:v>-1.799203657580084E-2</c:v>
                </c:pt>
                <c:pt idx="16">
                  <c:v>1.5653639714795275E-2</c:v>
                </c:pt>
                <c:pt idx="17">
                  <c:v>4.4019321437562375E-2</c:v>
                </c:pt>
                <c:pt idx="18">
                  <c:v>5.6050235393283021E-2</c:v>
                </c:pt>
                <c:pt idx="19">
                  <c:v>4.530753024964107E-2</c:v>
                </c:pt>
                <c:pt idx="20">
                  <c:v>3.3684605020121605E-2</c:v>
                </c:pt>
                <c:pt idx="21">
                  <c:v>1.8010673963309909E-2</c:v>
                </c:pt>
                <c:pt idx="22">
                  <c:v>1.0056638448944888E-2</c:v>
                </c:pt>
                <c:pt idx="23">
                  <c:v>2.3396940383639819E-2</c:v>
                </c:pt>
                <c:pt idx="24">
                  <c:v>2.3417987408353769E-2</c:v>
                </c:pt>
                <c:pt idx="25">
                  <c:v>2.310919709261916E-2</c:v>
                </c:pt>
                <c:pt idx="26">
                  <c:v>9.9770807338421807E-3</c:v>
                </c:pt>
                <c:pt idx="27">
                  <c:v>-1.5389613196195917E-2</c:v>
                </c:pt>
                <c:pt idx="28">
                  <c:v>1.2775869800840889E-2</c:v>
                </c:pt>
                <c:pt idx="29">
                  <c:v>4.0358060630816261E-3</c:v>
                </c:pt>
                <c:pt idx="30">
                  <c:v>1.2409783424029763E-2</c:v>
                </c:pt>
                <c:pt idx="31">
                  <c:v>2.5061632769233677E-2</c:v>
                </c:pt>
                <c:pt idx="32">
                  <c:v>2.1466376284131616E-3</c:v>
                </c:pt>
                <c:pt idx="33">
                  <c:v>1.6135459277506037E-2</c:v>
                </c:pt>
                <c:pt idx="34">
                  <c:v>2.2544425289549253E-2</c:v>
                </c:pt>
                <c:pt idx="35">
                  <c:v>2.1263369468743853E-2</c:v>
                </c:pt>
                <c:pt idx="36">
                  <c:v>1.4820447508260282E-2</c:v>
                </c:pt>
                <c:pt idx="37">
                  <c:v>1.4247576842443044E-2</c:v>
                </c:pt>
                <c:pt idx="38">
                  <c:v>9.9724416233253343E-3</c:v>
                </c:pt>
              </c:numCache>
            </c:numRef>
          </c:val>
        </c:ser>
        <c:dLbls>
          <c:showLegendKey val="0"/>
          <c:showVal val="0"/>
          <c:showCatName val="0"/>
          <c:showSerName val="0"/>
          <c:showPercent val="0"/>
          <c:showBubbleSize val="0"/>
        </c:dLbls>
        <c:axId val="561399320"/>
        <c:axId val="561401280"/>
      </c:areaChart>
      <c:lineChart>
        <c:grouping val="standard"/>
        <c:varyColors val="0"/>
        <c:ser>
          <c:idx val="0"/>
          <c:order val="0"/>
          <c:tx>
            <c:strRef>
              <c:f>Sheet1!$B$1</c:f>
              <c:strCache>
                <c:ptCount val="1"/>
                <c:pt idx="0">
                  <c:v>U.S.A</c:v>
                </c:pt>
              </c:strCache>
            </c:strRef>
          </c:tx>
          <c:spPr>
            <a:ln w="44450">
              <a:solidFill>
                <a:schemeClr val="accent1"/>
              </a:solidFill>
            </a:ln>
          </c:spPr>
          <c:marker>
            <c:symbol val="none"/>
          </c:marker>
          <c:cat>
            <c:strRef>
              <c:f>Sheet1!$A$2:$A$40</c:f>
              <c:strCache>
                <c:ptCount val="39"/>
                <c:pt idx="0">
                  <c:v>1Q06</c:v>
                </c:pt>
                <c:pt idx="1">
                  <c:v>2Q06</c:v>
                </c:pt>
                <c:pt idx="2">
                  <c:v>3Q06</c:v>
                </c:pt>
                <c:pt idx="3">
                  <c:v>4Q06</c:v>
                </c:pt>
                <c:pt idx="4">
                  <c:v>1Q07</c:v>
                </c:pt>
                <c:pt idx="5">
                  <c:v>2Q07</c:v>
                </c:pt>
                <c:pt idx="6">
                  <c:v>3Q07</c:v>
                </c:pt>
                <c:pt idx="7">
                  <c:v>4Q07</c:v>
                </c:pt>
                <c:pt idx="8">
                  <c:v>1Q08</c:v>
                </c:pt>
                <c:pt idx="9">
                  <c:v>2Q08</c:v>
                </c:pt>
                <c:pt idx="10">
                  <c:v>3Q08</c:v>
                </c:pt>
                <c:pt idx="11">
                  <c:v>4Q08</c:v>
                </c:pt>
                <c:pt idx="12">
                  <c:v>1Q09</c:v>
                </c:pt>
                <c:pt idx="13">
                  <c:v>2Q09</c:v>
                </c:pt>
                <c:pt idx="14">
                  <c:v>3Q09</c:v>
                </c:pt>
                <c:pt idx="15">
                  <c:v>4Q09</c:v>
                </c:pt>
                <c:pt idx="16">
                  <c:v>1Q10</c:v>
                </c:pt>
                <c:pt idx="17">
                  <c:v>2Q10</c:v>
                </c:pt>
                <c:pt idx="18">
                  <c:v>3Q10</c:v>
                </c:pt>
                <c:pt idx="19">
                  <c:v>4Q10</c:v>
                </c:pt>
                <c:pt idx="20">
                  <c:v>1Q11</c:v>
                </c:pt>
                <c:pt idx="21">
                  <c:v>2Q11</c:v>
                </c:pt>
                <c:pt idx="22">
                  <c:v>3Q11</c:v>
                </c:pt>
                <c:pt idx="23">
                  <c:v>4Q11</c:v>
                </c:pt>
                <c:pt idx="24">
                  <c:v>1Q12</c:v>
                </c:pt>
                <c:pt idx="25">
                  <c:v>2Q12</c:v>
                </c:pt>
                <c:pt idx="26">
                  <c:v>3Q12</c:v>
                </c:pt>
                <c:pt idx="27">
                  <c:v>4Q12</c:v>
                </c:pt>
                <c:pt idx="28">
                  <c:v>1Q13</c:v>
                </c:pt>
                <c:pt idx="29">
                  <c:v>2Q13</c:v>
                </c:pt>
                <c:pt idx="30">
                  <c:v>3Q13</c:v>
                </c:pt>
                <c:pt idx="31">
                  <c:v>4Q13</c:v>
                </c:pt>
                <c:pt idx="32">
                  <c:v>1Q14</c:v>
                </c:pt>
                <c:pt idx="33">
                  <c:v>2Q14</c:v>
                </c:pt>
                <c:pt idx="34">
                  <c:v>3Q14</c:v>
                </c:pt>
                <c:pt idx="35">
                  <c:v>4Q14</c:v>
                </c:pt>
                <c:pt idx="36">
                  <c:v>1Q15</c:v>
                </c:pt>
                <c:pt idx="37">
                  <c:v>2Q15</c:v>
                </c:pt>
                <c:pt idx="38">
                  <c:v>3Q15</c:v>
                </c:pt>
              </c:strCache>
            </c:strRef>
          </c:cat>
          <c:val>
            <c:numRef>
              <c:f>Sheet1!$B$2:$B$40</c:f>
              <c:numCache>
                <c:formatCode>0.00%</c:formatCode>
                <c:ptCount val="39"/>
                <c:pt idx="0">
                  <c:v>2.0639097172580501E-2</c:v>
                </c:pt>
                <c:pt idx="1">
                  <c:v>1.8472328734485455E-2</c:v>
                </c:pt>
                <c:pt idx="2">
                  <c:v>1.6666790730912151E-2</c:v>
                </c:pt>
                <c:pt idx="3">
                  <c:v>1.5742757889778636E-2</c:v>
                </c:pt>
                <c:pt idx="4">
                  <c:v>1.3582988108365779E-2</c:v>
                </c:pt>
                <c:pt idx="5">
                  <c:v>1.2237736676657729E-2</c:v>
                </c:pt>
                <c:pt idx="6">
                  <c:v>1.0243230974241735E-2</c:v>
                </c:pt>
                <c:pt idx="7">
                  <c:v>9.1152154538405306E-3</c:v>
                </c:pt>
                <c:pt idx="8">
                  <c:v>5.2045429485059191E-3</c:v>
                </c:pt>
                <c:pt idx="9">
                  <c:v>-1.249422232493691E-3</c:v>
                </c:pt>
                <c:pt idx="10">
                  <c:v>-6.5300738528885072E-3</c:v>
                </c:pt>
                <c:pt idx="11">
                  <c:v>-1.9379761468812151E-2</c:v>
                </c:pt>
                <c:pt idx="12">
                  <c:v>-3.6411370234673779E-2</c:v>
                </c:pt>
                <c:pt idx="13">
                  <c:v>-4.6199680384117592E-2</c:v>
                </c:pt>
                <c:pt idx="14">
                  <c:v>-4.9352184189792481E-2</c:v>
                </c:pt>
                <c:pt idx="15">
                  <c:v>-4.1114446803836913E-2</c:v>
                </c:pt>
                <c:pt idx="16">
                  <c:v>-2.6266658571385215E-2</c:v>
                </c:pt>
                <c:pt idx="17">
                  <c:v>-7.535897863565344E-3</c:v>
                </c:pt>
                <c:pt idx="18">
                  <c:v>-6.1391593955995027E-4</c:v>
                </c:pt>
                <c:pt idx="19">
                  <c:v>5.3682562712382698E-3</c:v>
                </c:pt>
                <c:pt idx="20">
                  <c:v>9.6100636773885917E-3</c:v>
                </c:pt>
                <c:pt idx="21">
                  <c:v>1.0213279555107313E-2</c:v>
                </c:pt>
                <c:pt idx="22">
                  <c:v>1.3245694189555568E-2</c:v>
                </c:pt>
                <c:pt idx="23">
                  <c:v>1.4978201096781163E-2</c:v>
                </c:pt>
                <c:pt idx="24">
                  <c:v>1.8766983695652106E-2</c:v>
                </c:pt>
                <c:pt idx="25">
                  <c:v>1.6469431736549689E-2</c:v>
                </c:pt>
                <c:pt idx="26">
                  <c:v>1.6732850344054029E-2</c:v>
                </c:pt>
                <c:pt idx="27">
                  <c:v>1.6695352839931177E-2</c:v>
                </c:pt>
                <c:pt idx="28">
                  <c:v>1.5708472572688592E-2</c:v>
                </c:pt>
                <c:pt idx="29">
                  <c:v>1.6604301347239669E-2</c:v>
                </c:pt>
                <c:pt idx="30">
                  <c:v>1.7754390149369526E-2</c:v>
                </c:pt>
                <c:pt idx="31">
                  <c:v>1.7839311256848234E-2</c:v>
                </c:pt>
                <c:pt idx="32">
                  <c:v>1.6873072714612469E-2</c:v>
                </c:pt>
                <c:pt idx="33">
                  <c:v>1.8101545253863094E-2</c:v>
                </c:pt>
                <c:pt idx="34">
                  <c:v>1.9636850096914849E-2</c:v>
                </c:pt>
                <c:pt idx="35">
                  <c:v>2.08989186557198E-2</c:v>
                </c:pt>
                <c:pt idx="36">
                  <c:v>2.2127389002335462E-2</c:v>
                </c:pt>
                <c:pt idx="37">
                  <c:v>2.1203394459804681E-2</c:v>
                </c:pt>
                <c:pt idx="38">
                  <c:v>2.0553914221824288E-2</c:v>
                </c:pt>
              </c:numCache>
            </c:numRef>
          </c:val>
          <c:smooth val="1"/>
        </c:ser>
        <c:ser>
          <c:idx val="2"/>
          <c:order val="2"/>
          <c:tx>
            <c:strRef>
              <c:f>Sheet1!$D$1</c:f>
              <c:strCache>
                <c:ptCount val="1"/>
                <c:pt idx="0">
                  <c:v>5-State Manufacturing</c:v>
                </c:pt>
              </c:strCache>
            </c:strRef>
          </c:tx>
          <c:spPr>
            <a:ln w="44450">
              <a:solidFill>
                <a:srgbClr val="00B0F0"/>
              </a:solidFill>
              <a:prstDash val="sysDash"/>
            </a:ln>
          </c:spPr>
          <c:marker>
            <c:symbol val="none"/>
          </c:marker>
          <c:cat>
            <c:strRef>
              <c:f>Sheet1!$A$2:$A$40</c:f>
              <c:strCache>
                <c:ptCount val="39"/>
                <c:pt idx="0">
                  <c:v>1Q06</c:v>
                </c:pt>
                <c:pt idx="1">
                  <c:v>2Q06</c:v>
                </c:pt>
                <c:pt idx="2">
                  <c:v>3Q06</c:v>
                </c:pt>
                <c:pt idx="3">
                  <c:v>4Q06</c:v>
                </c:pt>
                <c:pt idx="4">
                  <c:v>1Q07</c:v>
                </c:pt>
                <c:pt idx="5">
                  <c:v>2Q07</c:v>
                </c:pt>
                <c:pt idx="6">
                  <c:v>3Q07</c:v>
                </c:pt>
                <c:pt idx="7">
                  <c:v>4Q07</c:v>
                </c:pt>
                <c:pt idx="8">
                  <c:v>1Q08</c:v>
                </c:pt>
                <c:pt idx="9">
                  <c:v>2Q08</c:v>
                </c:pt>
                <c:pt idx="10">
                  <c:v>3Q08</c:v>
                </c:pt>
                <c:pt idx="11">
                  <c:v>4Q08</c:v>
                </c:pt>
                <c:pt idx="12">
                  <c:v>1Q09</c:v>
                </c:pt>
                <c:pt idx="13">
                  <c:v>2Q09</c:v>
                </c:pt>
                <c:pt idx="14">
                  <c:v>3Q09</c:v>
                </c:pt>
                <c:pt idx="15">
                  <c:v>4Q09</c:v>
                </c:pt>
                <c:pt idx="16">
                  <c:v>1Q10</c:v>
                </c:pt>
                <c:pt idx="17">
                  <c:v>2Q10</c:v>
                </c:pt>
                <c:pt idx="18">
                  <c:v>3Q10</c:v>
                </c:pt>
                <c:pt idx="19">
                  <c:v>4Q10</c:v>
                </c:pt>
                <c:pt idx="20">
                  <c:v>1Q11</c:v>
                </c:pt>
                <c:pt idx="21">
                  <c:v>2Q11</c:v>
                </c:pt>
                <c:pt idx="22">
                  <c:v>3Q11</c:v>
                </c:pt>
                <c:pt idx="23">
                  <c:v>4Q11</c:v>
                </c:pt>
                <c:pt idx="24">
                  <c:v>1Q12</c:v>
                </c:pt>
                <c:pt idx="25">
                  <c:v>2Q12</c:v>
                </c:pt>
                <c:pt idx="26">
                  <c:v>3Q12</c:v>
                </c:pt>
                <c:pt idx="27">
                  <c:v>4Q12</c:v>
                </c:pt>
                <c:pt idx="28">
                  <c:v>1Q13</c:v>
                </c:pt>
                <c:pt idx="29">
                  <c:v>2Q13</c:v>
                </c:pt>
                <c:pt idx="30">
                  <c:v>3Q13</c:v>
                </c:pt>
                <c:pt idx="31">
                  <c:v>4Q13</c:v>
                </c:pt>
                <c:pt idx="32">
                  <c:v>1Q14</c:v>
                </c:pt>
                <c:pt idx="33">
                  <c:v>2Q14</c:v>
                </c:pt>
                <c:pt idx="34">
                  <c:v>3Q14</c:v>
                </c:pt>
                <c:pt idx="35">
                  <c:v>4Q14</c:v>
                </c:pt>
                <c:pt idx="36">
                  <c:v>1Q15</c:v>
                </c:pt>
                <c:pt idx="37">
                  <c:v>2Q15</c:v>
                </c:pt>
                <c:pt idx="38">
                  <c:v>3Q15</c:v>
                </c:pt>
              </c:strCache>
            </c:strRef>
          </c:cat>
          <c:val>
            <c:numRef>
              <c:f>Sheet1!$D$2:$D$40</c:f>
              <c:numCache>
                <c:formatCode>0.0%</c:formatCode>
                <c:ptCount val="39"/>
                <c:pt idx="0">
                  <c:v>-1.6568578381459531E-4</c:v>
                </c:pt>
                <c:pt idx="1">
                  <c:v>4.2634722270169512E-3</c:v>
                </c:pt>
                <c:pt idx="2">
                  <c:v>2.5938630867424317E-2</c:v>
                </c:pt>
                <c:pt idx="3">
                  <c:v>1.1372298777227785E-2</c:v>
                </c:pt>
                <c:pt idx="4">
                  <c:v>3.5825131103339514E-2</c:v>
                </c:pt>
                <c:pt idx="5">
                  <c:v>4.0532132483112937E-2</c:v>
                </c:pt>
                <c:pt idx="6">
                  <c:v>4.2834207500833443E-2</c:v>
                </c:pt>
                <c:pt idx="7">
                  <c:v>3.010790827114862E-2</c:v>
                </c:pt>
                <c:pt idx="8">
                  <c:v>-2.6430337895038569E-2</c:v>
                </c:pt>
                <c:pt idx="9">
                  <c:v>-3.050255041361627E-2</c:v>
                </c:pt>
                <c:pt idx="10">
                  <c:v>-9.9518244413494328E-2</c:v>
                </c:pt>
                <c:pt idx="11">
                  <c:v>-0.14396768639915247</c:v>
                </c:pt>
                <c:pt idx="12">
                  <c:v>-0.23367704653137233</c:v>
                </c:pt>
                <c:pt idx="13">
                  <c:v>-0.23183161079931713</c:v>
                </c:pt>
                <c:pt idx="14">
                  <c:v>-0.16129616482417886</c:v>
                </c:pt>
                <c:pt idx="15">
                  <c:v>-5.3535791085876916E-2</c:v>
                </c:pt>
                <c:pt idx="16">
                  <c:v>0.13969872144242013</c:v>
                </c:pt>
                <c:pt idx="17">
                  <c:v>0.18477658154008569</c:v>
                </c:pt>
                <c:pt idx="18">
                  <c:v>0.19539098062588001</c:v>
                </c:pt>
                <c:pt idx="19">
                  <c:v>0.12202816348880741</c:v>
                </c:pt>
                <c:pt idx="20">
                  <c:v>9.2534013805430471E-2</c:v>
                </c:pt>
                <c:pt idx="21">
                  <c:v>2.8519224360966433E-2</c:v>
                </c:pt>
                <c:pt idx="22">
                  <c:v>1.36927901498618E-3</c:v>
                </c:pt>
                <c:pt idx="23">
                  <c:v>4.311010430627582E-2</c:v>
                </c:pt>
                <c:pt idx="24">
                  <c:v>1.190424936496326E-2</c:v>
                </c:pt>
                <c:pt idx="25">
                  <c:v>3.7178740444120839E-2</c:v>
                </c:pt>
                <c:pt idx="26">
                  <c:v>8.9188106809252599E-3</c:v>
                </c:pt>
                <c:pt idx="27">
                  <c:v>-1.8979585423846035E-2</c:v>
                </c:pt>
                <c:pt idx="28">
                  <c:v>3.4271491479992422E-2</c:v>
                </c:pt>
                <c:pt idx="29">
                  <c:v>1.7222801346375993E-2</c:v>
                </c:pt>
                <c:pt idx="30">
                  <c:v>4.6309706442949627E-2</c:v>
                </c:pt>
                <c:pt idx="31">
                  <c:v>4.6751157568057256E-2</c:v>
                </c:pt>
                <c:pt idx="32">
                  <c:v>6.1979788007184844E-3</c:v>
                </c:pt>
                <c:pt idx="33">
                  <c:v>2.1899799875785053E-2</c:v>
                </c:pt>
                <c:pt idx="34">
                  <c:v>1.3493330234561007E-2</c:v>
                </c:pt>
                <c:pt idx="35">
                  <c:v>1.7755080530272416E-2</c:v>
                </c:pt>
                <c:pt idx="36">
                  <c:v>8.111993894710956E-3</c:v>
                </c:pt>
                <c:pt idx="37">
                  <c:v>4.5075920004591374E-3</c:v>
                </c:pt>
                <c:pt idx="38">
                  <c:v>1.292250208237089E-2</c:v>
                </c:pt>
              </c:numCache>
            </c:numRef>
          </c:val>
          <c:smooth val="0"/>
        </c:ser>
        <c:dLbls>
          <c:showLegendKey val="0"/>
          <c:showVal val="0"/>
          <c:showCatName val="0"/>
          <c:showSerName val="0"/>
          <c:showPercent val="0"/>
          <c:showBubbleSize val="0"/>
        </c:dLbls>
        <c:marker val="1"/>
        <c:smooth val="0"/>
        <c:axId val="561399320"/>
        <c:axId val="561401280"/>
      </c:lineChart>
      <c:catAx>
        <c:axId val="561399320"/>
        <c:scaling>
          <c:orientation val="minMax"/>
        </c:scaling>
        <c:delete val="0"/>
        <c:axPos val="b"/>
        <c:numFmt formatCode="General" sourceLinked="0"/>
        <c:majorTickMark val="out"/>
        <c:minorTickMark val="none"/>
        <c:tickLblPos val="low"/>
        <c:crossAx val="561401280"/>
        <c:crosses val="autoZero"/>
        <c:auto val="1"/>
        <c:lblAlgn val="ctr"/>
        <c:lblOffset val="100"/>
        <c:tickLblSkip val="4"/>
        <c:noMultiLvlLbl val="0"/>
      </c:catAx>
      <c:valAx>
        <c:axId val="561401280"/>
        <c:scaling>
          <c:orientation val="minMax"/>
          <c:max val="0.2"/>
          <c:min val="-0.25"/>
        </c:scaling>
        <c:delete val="0"/>
        <c:axPos val="l"/>
        <c:majorGridlines/>
        <c:numFmt formatCode="0%" sourceLinked="0"/>
        <c:majorTickMark val="out"/>
        <c:minorTickMark val="none"/>
        <c:tickLblPos val="nextTo"/>
        <c:crossAx val="561399320"/>
        <c:crosses val="autoZero"/>
        <c:crossBetween val="between"/>
        <c:majorUnit val="5.000000000000001E-2"/>
      </c:valAx>
    </c:plotArea>
    <c:legend>
      <c:legendPos val="b"/>
      <c:legendEntry>
        <c:idx val="1"/>
        <c:txPr>
          <a:bodyPr/>
          <a:lstStyle/>
          <a:p>
            <a:pPr>
              <a:defRPr>
                <a:solidFill>
                  <a:srgbClr val="C00000"/>
                </a:solidFill>
              </a:defRPr>
            </a:pPr>
            <a:endParaRPr lang="en-US"/>
          </a:p>
        </c:txPr>
      </c:legendEntry>
      <c:legendEntry>
        <c:idx val="2"/>
        <c:txPr>
          <a:bodyPr/>
          <a:lstStyle/>
          <a:p>
            <a:pPr>
              <a:defRPr>
                <a:solidFill>
                  <a:srgbClr val="00B0F0"/>
                </a:solidFill>
              </a:defRPr>
            </a:pPr>
            <a:endParaRPr lang="en-US"/>
          </a:p>
        </c:txPr>
      </c:legendEntry>
      <c:layout>
        <c:manualLayout>
          <c:xMode val="edge"/>
          <c:yMode val="edge"/>
          <c:x val="0.17403766043006091"/>
          <c:y val="1.6215840666975467E-2"/>
          <c:w val="0.70343242071805245"/>
          <c:h val="6.7117492666357886E-2"/>
        </c:manualLayout>
      </c:layout>
      <c:overlay val="0"/>
    </c:legend>
    <c:plotVisOnly val="1"/>
    <c:dispBlanksAs val="gap"/>
    <c:showDLblsOverMax val="0"/>
  </c:chart>
  <c:txPr>
    <a:bodyPr/>
    <a:lstStyle/>
    <a:p>
      <a:pPr>
        <a:defRPr sz="1800">
          <a:latin typeface="Museo Sans Cond 700" panose="020000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0755267741065"/>
          <c:y val="0.10773834039975773"/>
          <c:w val="0.83508560845782132"/>
          <c:h val="0.73500948919846554"/>
        </c:manualLayout>
      </c:layout>
      <c:areaChart>
        <c:grouping val="standard"/>
        <c:varyColors val="0"/>
        <c:ser>
          <c:idx val="0"/>
          <c:order val="0"/>
          <c:tx>
            <c:strRef>
              <c:f>Sheet1!$B$1</c:f>
              <c:strCache>
                <c:ptCount val="1"/>
                <c:pt idx="0">
                  <c:v>History</c:v>
                </c:pt>
              </c:strCache>
            </c:strRef>
          </c:tx>
          <c:spPr>
            <a:solidFill>
              <a:srgbClr val="0070C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cat>
            <c:strRef>
              <c:f>Sheet1!$A$2:$A$33</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420342224"/>
        <c:axId val="420341832"/>
      </c:areaChart>
      <c:lineChart>
        <c:grouping val="standard"/>
        <c:varyColors val="0"/>
        <c:ser>
          <c:idx val="2"/>
          <c:order val="2"/>
          <c:tx>
            <c:strRef>
              <c:f>Sheet1!$D$1</c:f>
              <c:strCache>
                <c:ptCount val="1"/>
                <c:pt idx="0">
                  <c:v>Indiana</c:v>
                </c:pt>
              </c:strCache>
            </c:strRef>
          </c:tx>
          <c:spPr>
            <a:ln w="44450">
              <a:solidFill>
                <a:schemeClr val="tx1"/>
              </a:solidFill>
            </a:ln>
          </c:spPr>
          <c:marker>
            <c:symbol val="none"/>
          </c:marker>
          <c:dLbls>
            <c:dLbl>
              <c:idx val="7"/>
              <c:layout>
                <c:manualLayout>
                  <c:x val="-2.6479750778816199E-2"/>
                  <c:y val="-4.8717948717948718E-2"/>
                </c:manualLayout>
              </c:layout>
              <c:spPr/>
              <c:txPr>
                <a:bodyPr/>
                <a:lstStyle/>
                <a:p>
                  <a:pPr>
                    <a:defRPr>
                      <a:latin typeface="Museo Sans Cond 700" panose="02000000000000000000" pitchFamily="2" charset="0"/>
                    </a:defRPr>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Sheet1!$D$2:$D$13</c:f>
              <c:numCache>
                <c:formatCode>0.0%</c:formatCode>
                <c:ptCount val="12"/>
                <c:pt idx="0">
                  <c:v>3.1315576404488121E-2</c:v>
                </c:pt>
                <c:pt idx="1">
                  <c:v>1.6325936126478702E-2</c:v>
                </c:pt>
                <c:pt idx="2">
                  <c:v>1.348108615448429E-2</c:v>
                </c:pt>
                <c:pt idx="3">
                  <c:v>-7.9657371918240294E-3</c:v>
                </c:pt>
                <c:pt idx="4">
                  <c:v>1.4046955773259207E-2</c:v>
                </c:pt>
                <c:pt idx="5">
                  <c:v>3.41189730857554E-2</c:v>
                </c:pt>
                <c:pt idx="6">
                  <c:v>4.2561310478746339E-2</c:v>
                </c:pt>
                <c:pt idx="7">
                  <c:v>6.0224290168318317E-2</c:v>
                </c:pt>
                <c:pt idx="8">
                  <c:v>4.5459034111388741E-2</c:v>
                </c:pt>
                <c:pt idx="9">
                  <c:v>4.3016180040759355E-2</c:v>
                </c:pt>
                <c:pt idx="10">
                  <c:v>3.7573211223064895E-2</c:v>
                </c:pt>
                <c:pt idx="11">
                  <c:v>3.2569521900837506E-2</c:v>
                </c:pt>
              </c:numCache>
            </c:numRef>
          </c:val>
          <c:smooth val="1"/>
        </c:ser>
        <c:ser>
          <c:idx val="3"/>
          <c:order val="3"/>
          <c:tx>
            <c:strRef>
              <c:f>Sheet1!$E$1</c:f>
              <c:strCache>
                <c:ptCount val="1"/>
                <c:pt idx="0">
                  <c:v>Indiana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val>
            <c:numRef>
              <c:f>Sheet1!$E$2:$E$33</c:f>
              <c:numCache>
                <c:formatCode>General</c:formatCode>
                <c:ptCount val="32"/>
                <c:pt idx="11" formatCode="0.0%">
                  <c:v>3.2569521900837506E-2</c:v>
                </c:pt>
                <c:pt idx="12" formatCode="0.0%">
                  <c:v>3.7404562155987003E-2</c:v>
                </c:pt>
                <c:pt idx="13" formatCode="0.0%">
                  <c:v>4.0887785915077621E-2</c:v>
                </c:pt>
                <c:pt idx="14" formatCode="0.0%">
                  <c:v>3.0677339021530241E-2</c:v>
                </c:pt>
                <c:pt idx="15" formatCode="0.0%">
                  <c:v>2.8084307443004445E-2</c:v>
                </c:pt>
                <c:pt idx="16" formatCode="0.0%">
                  <c:v>2.5931039329592422E-2</c:v>
                </c:pt>
                <c:pt idx="17" formatCode="0.0%">
                  <c:v>2.5491245979697649E-2</c:v>
                </c:pt>
                <c:pt idx="18" formatCode="0.0%">
                  <c:v>2.8101958884046832E-2</c:v>
                </c:pt>
                <c:pt idx="19" formatCode="0.0%">
                  <c:v>2.9665409083530842E-2</c:v>
                </c:pt>
                <c:pt idx="20" formatCode="0.0%">
                  <c:v>3.1238962507109495E-2</c:v>
                </c:pt>
                <c:pt idx="21" formatCode="0.0%">
                  <c:v>3.2036128826950651E-2</c:v>
                </c:pt>
                <c:pt idx="22" formatCode="0.0%">
                  <c:v>3.2076644728535345E-2</c:v>
                </c:pt>
                <c:pt idx="23" formatCode="0.0%">
                  <c:v>3.1879296621168444E-2</c:v>
                </c:pt>
                <c:pt idx="24" formatCode="0.0%">
                  <c:v>3.1685945470577279E-2</c:v>
                </c:pt>
                <c:pt idx="25" formatCode="0.0%">
                  <c:v>3.1657054710863386E-2</c:v>
                </c:pt>
                <c:pt idx="26" formatCode="0.0%">
                  <c:v>3.1923674665940496E-2</c:v>
                </c:pt>
                <c:pt idx="27" formatCode="0.0%">
                  <c:v>3.2405748629590066E-2</c:v>
                </c:pt>
                <c:pt idx="28" formatCode="0.0%">
                  <c:v>3.2810022990343558E-2</c:v>
                </c:pt>
                <c:pt idx="29" formatCode="0.0%">
                  <c:v>3.3334383676344781E-2</c:v>
                </c:pt>
                <c:pt idx="30" formatCode="0.0%">
                  <c:v>3.3724634987416804E-2</c:v>
                </c:pt>
                <c:pt idx="31" formatCode="0.0%">
                  <c:v>3.4114245853655037E-2</c:v>
                </c:pt>
              </c:numCache>
            </c:numRef>
          </c:val>
          <c:smooth val="1"/>
        </c:ser>
        <c:dLbls>
          <c:showLegendKey val="0"/>
          <c:showVal val="0"/>
          <c:showCatName val="0"/>
          <c:showSerName val="0"/>
          <c:showPercent val="0"/>
          <c:showBubbleSize val="0"/>
        </c:dLbls>
        <c:marker val="1"/>
        <c:smooth val="0"/>
        <c:axId val="420342224"/>
        <c:axId val="420341832"/>
      </c:lineChart>
      <c:catAx>
        <c:axId val="420342224"/>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420341832"/>
        <c:crosses val="autoZero"/>
        <c:auto val="1"/>
        <c:lblAlgn val="ctr"/>
        <c:lblOffset val="100"/>
        <c:tickLblSkip val="4"/>
        <c:noMultiLvlLbl val="0"/>
      </c:catAx>
      <c:valAx>
        <c:axId val="420341832"/>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420342224"/>
        <c:crosses val="autoZero"/>
        <c:crossBetween val="between"/>
      </c:valAx>
    </c:plotArea>
    <c:legend>
      <c:legendPos val="r"/>
      <c:legendEntry>
        <c:idx val="0"/>
        <c:txPr>
          <a:bodyPr/>
          <a:lstStyle/>
          <a:p>
            <a:pPr>
              <a:defRPr>
                <a:solidFill>
                  <a:srgbClr val="0070C0"/>
                </a:solidFill>
                <a:latin typeface="Museo Sans Cond 700" panose="02000000000000000000" pitchFamily="2" charset="0"/>
              </a:defRPr>
            </a:pPr>
            <a:endParaRPr lang="en-US"/>
          </a:p>
        </c:txPr>
      </c:legendEntry>
      <c:legendEntry>
        <c:idx val="1"/>
        <c:txPr>
          <a:bodyPr/>
          <a:lstStyle/>
          <a:p>
            <a:pPr>
              <a:defRPr>
                <a:solidFill>
                  <a:srgbClr val="92D050"/>
                </a:solidFill>
                <a:latin typeface="Museo Sans Cond 700" panose="02000000000000000000" pitchFamily="2" charset="0"/>
              </a:defRPr>
            </a:pPr>
            <a:endParaRPr lang="en-US"/>
          </a:p>
        </c:txPr>
      </c:legendEntry>
      <c:layout>
        <c:manualLayout>
          <c:xMode val="edge"/>
          <c:yMode val="edge"/>
          <c:x val="0.73684916721858362"/>
          <c:y val="1.6658994548758327E-2"/>
          <c:w val="0.23297532317806066"/>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155395295214"/>
          <c:y val="6.1584494245911565E-2"/>
          <c:w val="0.83535653837662804"/>
          <c:h val="0.78116333535231175"/>
        </c:manualLayout>
      </c:layout>
      <c:areaChart>
        <c:grouping val="standard"/>
        <c:varyColors val="0"/>
        <c:ser>
          <c:idx val="0"/>
          <c:order val="0"/>
          <c:tx>
            <c:strRef>
              <c:f>Sheet1!$B$1</c:f>
              <c:strCache>
                <c:ptCount val="1"/>
                <c:pt idx="0">
                  <c:v>History</c:v>
                </c:pt>
              </c:strCache>
            </c:strRef>
          </c:tx>
          <c:spPr>
            <a:solidFill>
              <a:srgbClr val="0070C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Sheet1!$B$2:$B$13</c:f>
              <c:numCache>
                <c:formatCode>0.0%</c:formatCode>
                <c:ptCount val="12"/>
                <c:pt idx="0">
                  <c:v>1.6754011008314765E-2</c:v>
                </c:pt>
                <c:pt idx="1">
                  <c:v>1.5281487755264575E-2</c:v>
                </c:pt>
                <c:pt idx="2">
                  <c:v>1.941285488674625E-2</c:v>
                </c:pt>
                <c:pt idx="3">
                  <c:v>-6.7193316989012227E-3</c:v>
                </c:pt>
                <c:pt idx="4">
                  <c:v>3.903162411005455E-2</c:v>
                </c:pt>
                <c:pt idx="5">
                  <c:v>4.1896015743090903E-2</c:v>
                </c:pt>
                <c:pt idx="6">
                  <c:v>4.5167405898290221E-2</c:v>
                </c:pt>
                <c:pt idx="7">
                  <c:v>5.1685219433642501E-2</c:v>
                </c:pt>
                <c:pt idx="8">
                  <c:v>4.4777773928707472E-2</c:v>
                </c:pt>
                <c:pt idx="9">
                  <c:v>4.5453301215372874E-2</c:v>
                </c:pt>
                <c:pt idx="10">
                  <c:v>4.5273032460676391E-2</c:v>
                </c:pt>
                <c:pt idx="11">
                  <c:v>4.0479549603161309E-2</c:v>
                </c:pt>
              </c:numCache>
            </c:numRef>
          </c:val>
        </c:ser>
        <c:ser>
          <c:idx val="1"/>
          <c:order val="1"/>
          <c:tx>
            <c:strRef>
              <c:f>Sheet1!$C$1</c:f>
              <c:strCache>
                <c:ptCount val="1"/>
                <c:pt idx="0">
                  <c:v>Forecast</c:v>
                </c:pt>
              </c:strCache>
            </c:strRef>
          </c:tx>
          <c:spPr>
            <a:solidFill>
              <a:srgbClr val="92D050"/>
            </a:solidFill>
          </c:spPr>
          <c:cat>
            <c:strRef>
              <c:f>Sheet1!$A$2:$A$44</c:f>
              <c:strCache>
                <c:ptCount val="32"/>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1Q16f</c:v>
                </c:pt>
                <c:pt idx="13">
                  <c:v>2Q16</c:v>
                </c:pt>
                <c:pt idx="14">
                  <c:v>3Q16</c:v>
                </c:pt>
                <c:pt idx="15">
                  <c:v>4Q16</c:v>
                </c:pt>
                <c:pt idx="16">
                  <c:v>1Q17f</c:v>
                </c:pt>
                <c:pt idx="17">
                  <c:v>2Q17</c:v>
                </c:pt>
                <c:pt idx="18">
                  <c:v>3Q17</c:v>
                </c:pt>
                <c:pt idx="19">
                  <c:v>4Q17</c:v>
                </c:pt>
                <c:pt idx="20">
                  <c:v>1Q18f</c:v>
                </c:pt>
                <c:pt idx="21">
                  <c:v>2Q18</c:v>
                </c:pt>
                <c:pt idx="22">
                  <c:v>3Q18</c:v>
                </c:pt>
                <c:pt idx="23">
                  <c:v>4Q18</c:v>
                </c:pt>
                <c:pt idx="24">
                  <c:v>1Q19f</c:v>
                </c:pt>
                <c:pt idx="25">
                  <c:v>2Q19</c:v>
                </c:pt>
                <c:pt idx="26">
                  <c:v>3Q19</c:v>
                </c:pt>
                <c:pt idx="27">
                  <c:v>4Q19</c:v>
                </c:pt>
                <c:pt idx="28">
                  <c:v>1Q20f</c:v>
                </c:pt>
                <c:pt idx="29">
                  <c:v>2Q20</c:v>
                </c:pt>
                <c:pt idx="30">
                  <c:v>3Q20</c:v>
                </c:pt>
                <c:pt idx="31">
                  <c:v>4Q20</c:v>
                </c:pt>
              </c:strCache>
            </c:strRef>
          </c:cat>
          <c:val>
            <c:numRef>
              <c:f>Sheet1!$C$2:$C$33</c:f>
              <c:numCache>
                <c:formatCode>General</c:formatCode>
                <c:ptCount val="32"/>
                <c:pt idx="11" formatCode="0.0%">
                  <c:v>4.0479549603161309E-2</c:v>
                </c:pt>
                <c:pt idx="12" formatCode="0.0%">
                  <c:v>3.3478298935310541E-2</c:v>
                </c:pt>
                <c:pt idx="13" formatCode="0.0%">
                  <c:v>2.6288385637015306E-2</c:v>
                </c:pt>
                <c:pt idx="14" formatCode="0.0%">
                  <c:v>2.2059657575406795E-2</c:v>
                </c:pt>
                <c:pt idx="15" formatCode="0.0%">
                  <c:v>2.1102889784781774E-2</c:v>
                </c:pt>
                <c:pt idx="16" formatCode="0.0%">
                  <c:v>2.1614780064489907E-2</c:v>
                </c:pt>
                <c:pt idx="17" formatCode="0.0%">
                  <c:v>2.3863995005570397E-2</c:v>
                </c:pt>
                <c:pt idx="18" formatCode="0.0%">
                  <c:v>2.6387127966514844E-2</c:v>
                </c:pt>
                <c:pt idx="19" formatCode="0.0%">
                  <c:v>2.8141078497848936E-2</c:v>
                </c:pt>
                <c:pt idx="20" formatCode="0.0%">
                  <c:v>2.9575927852656593E-2</c:v>
                </c:pt>
                <c:pt idx="21" formatCode="0.0%">
                  <c:v>3.0164923218444994E-2</c:v>
                </c:pt>
                <c:pt idx="22" formatCode="0.0%">
                  <c:v>3.0176522549851984E-2</c:v>
                </c:pt>
                <c:pt idx="23" formatCode="0.0%">
                  <c:v>2.9868619891184278E-2</c:v>
                </c:pt>
                <c:pt idx="24" formatCode="0.0%">
                  <c:v>2.955265280398715E-2</c:v>
                </c:pt>
                <c:pt idx="25" formatCode="0.0%">
                  <c:v>2.9548832453971316E-2</c:v>
                </c:pt>
                <c:pt idx="26" formatCode="0.0%">
                  <c:v>2.9901090225001203E-2</c:v>
                </c:pt>
                <c:pt idx="27" formatCode="0.0%">
                  <c:v>3.0555459497186341E-2</c:v>
                </c:pt>
                <c:pt idx="28" formatCode="0.0%">
                  <c:v>3.1184816487904093E-2</c:v>
                </c:pt>
                <c:pt idx="29" formatCode="0.0%">
                  <c:v>3.1755752554982586E-2</c:v>
                </c:pt>
                <c:pt idx="30" formatCode="0.0%">
                  <c:v>3.2176504312500936E-2</c:v>
                </c:pt>
                <c:pt idx="31" formatCode="0.0%">
                  <c:v>3.2456535783829246E-2</c:v>
                </c:pt>
              </c:numCache>
            </c:numRef>
          </c:val>
        </c:ser>
        <c:dLbls>
          <c:showLegendKey val="0"/>
          <c:showVal val="0"/>
          <c:showCatName val="0"/>
          <c:showSerName val="0"/>
          <c:showPercent val="0"/>
          <c:showBubbleSize val="0"/>
        </c:dLbls>
        <c:axId val="420338696"/>
        <c:axId val="420328896"/>
      </c:areaChart>
      <c:lineChart>
        <c:grouping val="standard"/>
        <c:varyColors val="0"/>
        <c:ser>
          <c:idx val="2"/>
          <c:order val="2"/>
          <c:tx>
            <c:strRef>
              <c:f>Sheet1!$D$1</c:f>
              <c:strCache>
                <c:ptCount val="1"/>
                <c:pt idx="0">
                  <c:v>Kentucky</c:v>
                </c:pt>
              </c:strCache>
            </c:strRef>
          </c:tx>
          <c:spPr>
            <a:ln w="44450">
              <a:solidFill>
                <a:schemeClr val="tx1"/>
              </a:solidFill>
            </a:ln>
          </c:spPr>
          <c:marker>
            <c:symbol val="none"/>
          </c:marker>
          <c:dLbls>
            <c:dLbl>
              <c:idx val="7"/>
              <c:layout>
                <c:manualLayout>
                  <c:x val="6.0747663551401869E-2"/>
                  <c:y val="2.3076923076923078E-2"/>
                </c:manualLayout>
              </c:layout>
              <c:spPr/>
              <c:txPr>
                <a:bodyPr/>
                <a:lstStyle/>
                <a:p>
                  <a:pPr>
                    <a:defRPr>
                      <a:latin typeface="Museo Sans Cond 700" panose="02000000000000000000" pitchFamily="2" charset="0"/>
                    </a:defRPr>
                  </a:pPr>
                  <a:endParaRPr lang="en-US"/>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Sheet1!$D$2:$D$13</c:f>
              <c:numCache>
                <c:formatCode>0.0%</c:formatCode>
                <c:ptCount val="12"/>
                <c:pt idx="0">
                  <c:v>1.4178295509000601E-2</c:v>
                </c:pt>
                <c:pt idx="1">
                  <c:v>6.6832931227633896E-3</c:v>
                </c:pt>
                <c:pt idx="2">
                  <c:v>1.40817024089539E-2</c:v>
                </c:pt>
                <c:pt idx="3">
                  <c:v>-2.8947190191066499E-3</c:v>
                </c:pt>
                <c:pt idx="4">
                  <c:v>2.9852163691297999E-2</c:v>
                </c:pt>
                <c:pt idx="5">
                  <c:v>4.1701418207761E-2</c:v>
                </c:pt>
                <c:pt idx="6">
                  <c:v>4.3733425560761298E-2</c:v>
                </c:pt>
                <c:pt idx="7">
                  <c:v>5.6624025479053097E-2</c:v>
                </c:pt>
                <c:pt idx="8">
                  <c:v>4.5264860220688201E-2</c:v>
                </c:pt>
                <c:pt idx="9">
                  <c:v>4.6054048333879299E-2</c:v>
                </c:pt>
                <c:pt idx="10">
                  <c:v>4.6447159741651797E-2</c:v>
                </c:pt>
                <c:pt idx="11">
                  <c:v>4.4176147246733001E-2</c:v>
                </c:pt>
              </c:numCache>
            </c:numRef>
          </c:val>
          <c:smooth val="1"/>
        </c:ser>
        <c:ser>
          <c:idx val="3"/>
          <c:order val="3"/>
          <c:tx>
            <c:strRef>
              <c:f>Sheet1!$E$1</c:f>
              <c:strCache>
                <c:ptCount val="1"/>
                <c:pt idx="0">
                  <c:v>Kentucky Forecast</c:v>
                </c:pt>
              </c:strCache>
            </c:strRef>
          </c:tx>
          <c:spPr>
            <a:ln w="44450">
              <a:solidFill>
                <a:schemeClr val="tx1"/>
              </a:solidFill>
              <a:prstDash val="dash"/>
            </a:ln>
          </c:spPr>
          <c:marker>
            <c:symbol val="none"/>
          </c:marker>
          <c:dPt>
            <c:idx val="1"/>
            <c:bubble3D val="0"/>
            <c:spPr>
              <a:ln w="44450">
                <a:solidFill>
                  <a:schemeClr val="tx1">
                    <a:alpha val="0"/>
                  </a:schemeClr>
                </a:solidFill>
                <a:prstDash val="dash"/>
              </a:ln>
            </c:spPr>
          </c:dPt>
          <c:dPt>
            <c:idx val="2"/>
            <c:bubble3D val="0"/>
            <c:spPr>
              <a:ln w="44450">
                <a:solidFill>
                  <a:schemeClr val="tx1">
                    <a:alpha val="0"/>
                  </a:schemeClr>
                </a:solidFill>
                <a:prstDash val="dash"/>
              </a:ln>
            </c:spPr>
          </c:dPt>
          <c:dPt>
            <c:idx val="3"/>
            <c:bubble3D val="0"/>
            <c:spPr>
              <a:ln w="44450">
                <a:solidFill>
                  <a:schemeClr val="tx1">
                    <a:alpha val="0"/>
                  </a:schemeClr>
                </a:solidFill>
                <a:prstDash val="dash"/>
              </a:ln>
            </c:spPr>
          </c:dPt>
          <c:dPt>
            <c:idx val="4"/>
            <c:bubble3D val="0"/>
            <c:spPr>
              <a:ln w="44450">
                <a:solidFill>
                  <a:schemeClr val="tx1">
                    <a:alpha val="0"/>
                  </a:schemeClr>
                </a:solidFill>
                <a:prstDash val="dash"/>
              </a:ln>
            </c:spPr>
          </c:dPt>
          <c:dPt>
            <c:idx val="5"/>
            <c:bubble3D val="0"/>
            <c:spPr>
              <a:ln w="44450">
                <a:solidFill>
                  <a:schemeClr val="tx1">
                    <a:alpha val="0"/>
                  </a:schemeClr>
                </a:solidFill>
                <a:prstDash val="dash"/>
              </a:ln>
            </c:spPr>
          </c:dPt>
          <c:dPt>
            <c:idx val="6"/>
            <c:bubble3D val="0"/>
            <c:spPr>
              <a:ln w="44450">
                <a:solidFill>
                  <a:schemeClr val="tx1">
                    <a:alpha val="0"/>
                  </a:schemeClr>
                </a:solidFill>
                <a:prstDash val="dash"/>
              </a:ln>
            </c:spPr>
          </c:dPt>
          <c:dPt>
            <c:idx val="7"/>
            <c:bubble3D val="0"/>
            <c:spPr>
              <a:ln w="44450">
                <a:solidFill>
                  <a:schemeClr val="tx1">
                    <a:alpha val="0"/>
                  </a:schemeClr>
                </a:solidFill>
                <a:prstDash val="dash"/>
              </a:ln>
            </c:spPr>
          </c:dPt>
          <c:dPt>
            <c:idx val="8"/>
            <c:bubble3D val="0"/>
            <c:spPr>
              <a:ln w="44450">
                <a:solidFill>
                  <a:schemeClr val="tx1">
                    <a:alpha val="0"/>
                  </a:schemeClr>
                </a:solidFill>
                <a:prstDash val="dash"/>
              </a:ln>
            </c:spPr>
          </c:dPt>
          <c:dPt>
            <c:idx val="9"/>
            <c:bubble3D val="0"/>
            <c:spPr>
              <a:ln w="44450">
                <a:solidFill>
                  <a:schemeClr val="tx1">
                    <a:alpha val="0"/>
                  </a:schemeClr>
                </a:solidFill>
                <a:prstDash val="dash"/>
              </a:ln>
            </c:spPr>
          </c:dPt>
          <c:dPt>
            <c:idx val="10"/>
            <c:bubble3D val="0"/>
            <c:spPr>
              <a:ln w="44450">
                <a:solidFill>
                  <a:schemeClr val="tx1">
                    <a:alpha val="0"/>
                  </a:schemeClr>
                </a:solidFill>
                <a:prstDash val="dash"/>
              </a:ln>
            </c:spPr>
          </c:dPt>
          <c:dPt>
            <c:idx val="11"/>
            <c:bubble3D val="0"/>
            <c:spPr>
              <a:ln w="44450">
                <a:solidFill>
                  <a:schemeClr val="tx1">
                    <a:alpha val="0"/>
                  </a:schemeClr>
                </a:solidFill>
                <a:prstDash val="dash"/>
              </a:ln>
            </c:spPr>
          </c:dPt>
          <c:val>
            <c:numRef>
              <c:f>Sheet1!$E$2:$E$33</c:f>
              <c:numCache>
                <c:formatCode>General</c:formatCode>
                <c:ptCount val="32"/>
                <c:pt idx="11" formatCode="0.0%">
                  <c:v>4.4176147246733001E-2</c:v>
                </c:pt>
                <c:pt idx="12" formatCode="0.0%">
                  <c:v>4.4337193045501287E-2</c:v>
                </c:pt>
                <c:pt idx="13" formatCode="0.0%">
                  <c:v>4.5802984209865026E-2</c:v>
                </c:pt>
                <c:pt idx="14" formatCode="0.0%">
                  <c:v>3.2169745328411714E-2</c:v>
                </c:pt>
                <c:pt idx="15" formatCode="0.0%">
                  <c:v>2.6217944387446065E-2</c:v>
                </c:pt>
                <c:pt idx="16" formatCode="0.0%">
                  <c:v>2.3510747735996283E-2</c:v>
                </c:pt>
                <c:pt idx="17" formatCode="0.0%">
                  <c:v>2.3449837865835151E-2</c:v>
                </c:pt>
                <c:pt idx="18" formatCode="0.0%">
                  <c:v>2.514772392723879E-2</c:v>
                </c:pt>
                <c:pt idx="19" formatCode="0.0%">
                  <c:v>2.7192116512205933E-2</c:v>
                </c:pt>
                <c:pt idx="20" formatCode="0.0%">
                  <c:v>2.9043249558036121E-2</c:v>
                </c:pt>
                <c:pt idx="21" formatCode="0.0%">
                  <c:v>3.0129421172098714E-2</c:v>
                </c:pt>
                <c:pt idx="22" formatCode="0.0%">
                  <c:v>3.0196321093339328E-2</c:v>
                </c:pt>
                <c:pt idx="23" formatCode="0.0%">
                  <c:v>2.9347747854224723E-2</c:v>
                </c:pt>
                <c:pt idx="24" formatCode="0.0%">
                  <c:v>2.8464444027993484E-2</c:v>
                </c:pt>
                <c:pt idx="25" formatCode="0.0%">
                  <c:v>2.7799639787202433E-2</c:v>
                </c:pt>
                <c:pt idx="26" formatCode="0.0%">
                  <c:v>2.7550526676919342E-2</c:v>
                </c:pt>
                <c:pt idx="27" formatCode="0.0%">
                  <c:v>2.7937689872300164E-2</c:v>
                </c:pt>
                <c:pt idx="28" formatCode="0.0%">
                  <c:v>2.8516515418136691E-2</c:v>
                </c:pt>
                <c:pt idx="29" formatCode="0.0%">
                  <c:v>2.9154003540745599E-2</c:v>
                </c:pt>
                <c:pt idx="30" formatCode="0.0%">
                  <c:v>2.9602333797769886E-2</c:v>
                </c:pt>
                <c:pt idx="31" formatCode="0.0%">
                  <c:v>2.9794135869522825E-2</c:v>
                </c:pt>
              </c:numCache>
            </c:numRef>
          </c:val>
          <c:smooth val="1"/>
        </c:ser>
        <c:dLbls>
          <c:showLegendKey val="0"/>
          <c:showVal val="0"/>
          <c:showCatName val="0"/>
          <c:showSerName val="0"/>
          <c:showPercent val="0"/>
          <c:showBubbleSize val="0"/>
        </c:dLbls>
        <c:marker val="1"/>
        <c:smooth val="0"/>
        <c:axId val="420338696"/>
        <c:axId val="420328896"/>
      </c:lineChart>
      <c:catAx>
        <c:axId val="420338696"/>
        <c:scaling>
          <c:orientation val="minMax"/>
        </c:scaling>
        <c:delete val="0"/>
        <c:axPos val="b"/>
        <c:numFmt formatCode="General" sourceLinked="1"/>
        <c:majorTickMark val="none"/>
        <c:minorTickMark val="none"/>
        <c:tickLblPos val="low"/>
        <c:txPr>
          <a:bodyPr/>
          <a:lstStyle/>
          <a:p>
            <a:pPr>
              <a:defRPr>
                <a:latin typeface="Museo Sans Cond 700" panose="02000000000000000000" pitchFamily="2" charset="0"/>
              </a:defRPr>
            </a:pPr>
            <a:endParaRPr lang="en-US"/>
          </a:p>
        </c:txPr>
        <c:crossAx val="420328896"/>
        <c:crosses val="autoZero"/>
        <c:auto val="1"/>
        <c:lblAlgn val="ctr"/>
        <c:lblOffset val="100"/>
        <c:tickLblSkip val="4"/>
        <c:noMultiLvlLbl val="0"/>
      </c:catAx>
      <c:valAx>
        <c:axId val="420328896"/>
        <c:scaling>
          <c:orientation val="minMax"/>
        </c:scaling>
        <c:delete val="0"/>
        <c:axPos val="l"/>
        <c:majorGridlines/>
        <c:title>
          <c:tx>
            <c:rich>
              <a:bodyPr/>
              <a:lstStyle/>
              <a:p>
                <a:pPr>
                  <a:defRPr>
                    <a:latin typeface="Museo Sans Cond 700" panose="02000000000000000000" pitchFamily="2" charset="0"/>
                  </a:defRPr>
                </a:pPr>
                <a:r>
                  <a:rPr lang="en-US" dirty="0" smtClean="0">
                    <a:latin typeface="Museo Sans Cond 700" panose="02000000000000000000" pitchFamily="2" charset="0"/>
                  </a:rPr>
                  <a:t>Year-on-year  PI Growth</a:t>
                </a:r>
                <a:endParaRPr lang="en-US" dirty="0">
                  <a:latin typeface="Museo Sans Cond 700" panose="02000000000000000000" pitchFamily="2" charset="0"/>
                </a:endParaRPr>
              </a:p>
            </c:rich>
          </c:tx>
          <c:layout>
            <c:manualLayout>
              <c:xMode val="edge"/>
              <c:yMode val="edge"/>
              <c:x val="1.0903426791277258E-2"/>
              <c:y val="0.19626287098728043"/>
            </c:manualLayout>
          </c:layout>
          <c:overlay val="0"/>
        </c:title>
        <c:numFmt formatCode="0.0%" sourceLinked="1"/>
        <c:majorTickMark val="none"/>
        <c:minorTickMark val="none"/>
        <c:tickLblPos val="nextTo"/>
        <c:txPr>
          <a:bodyPr/>
          <a:lstStyle/>
          <a:p>
            <a:pPr>
              <a:defRPr>
                <a:latin typeface="Museo Sans Cond 700" panose="02000000000000000000" pitchFamily="2" charset="0"/>
              </a:defRPr>
            </a:pPr>
            <a:endParaRPr lang="en-US"/>
          </a:p>
        </c:txPr>
        <c:crossAx val="420338696"/>
        <c:crosses val="autoZero"/>
        <c:crossBetween val="between"/>
      </c:valAx>
    </c:plotArea>
    <c:legend>
      <c:legendPos val="r"/>
      <c:layout>
        <c:manualLayout>
          <c:xMode val="edge"/>
          <c:yMode val="edge"/>
          <c:x val="0.65273701768587333"/>
          <c:y val="1.6658994548758327E-2"/>
          <c:w val="0.31708747271077098"/>
          <c:h val="0.28086089238845147"/>
        </c:manualLayout>
      </c:layout>
      <c:overlay val="0"/>
      <c:txPr>
        <a:bodyPr/>
        <a:lstStyle/>
        <a:p>
          <a:pPr>
            <a:defRPr>
              <a:latin typeface="Museo Sans Cond 700" panose="02000000000000000000" pitchFamily="2" charset="0"/>
            </a:defRPr>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0.20555</cdr:x>
      <cdr:y>0.08903</cdr:y>
    </cdr:from>
    <cdr:to>
      <cdr:x>0.63675</cdr:x>
      <cdr:y>0.57432</cdr:y>
    </cdr:to>
    <cdr:sp macro="" textlink="">
      <cdr:nvSpPr>
        <cdr:cNvPr id="5" name="Oval 4"/>
        <cdr:cNvSpPr/>
      </cdr:nvSpPr>
      <cdr:spPr>
        <a:xfrm xmlns:a="http://schemas.openxmlformats.org/drawingml/2006/main">
          <a:off x="1707292" y="461319"/>
          <a:ext cx="3581400" cy="25146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noFill/>
          </a:endParaRPr>
        </a:p>
      </cdr:txBody>
    </cdr:sp>
  </cdr:relSizeAnchor>
  <cdr:relSizeAnchor xmlns:cdr="http://schemas.openxmlformats.org/drawingml/2006/chartDrawing">
    <cdr:from>
      <cdr:x>0.54128</cdr:x>
      <cdr:y>0.66176</cdr:y>
    </cdr:from>
    <cdr:to>
      <cdr:x>0.77064</cdr:x>
      <cdr:y>0.89706</cdr:y>
    </cdr:to>
    <cdr:sp macro="" textlink="">
      <cdr:nvSpPr>
        <cdr:cNvPr id="6" name="Oval 5"/>
        <cdr:cNvSpPr/>
      </cdr:nvSpPr>
      <cdr:spPr>
        <a:xfrm xmlns:a="http://schemas.openxmlformats.org/drawingml/2006/main">
          <a:off x="4495800" y="3429000"/>
          <a:ext cx="1905000" cy="12192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0.25688</cdr:x>
      <cdr:y>0.54412</cdr:y>
    </cdr:from>
    <cdr:to>
      <cdr:x>0.55046</cdr:x>
      <cdr:y>0.91176</cdr:y>
    </cdr:to>
    <cdr:sp macro="" textlink="">
      <cdr:nvSpPr>
        <cdr:cNvPr id="2" name="Oval 1"/>
        <cdr:cNvSpPr/>
      </cdr:nvSpPr>
      <cdr:spPr>
        <a:xfrm xmlns:a="http://schemas.openxmlformats.org/drawingml/2006/main">
          <a:off x="2133600" y="2819400"/>
          <a:ext cx="2438400" cy="19050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0.25234</cdr:x>
      <cdr:y>0.07692</cdr:y>
    </cdr:from>
    <cdr:to>
      <cdr:x>0.40187</cdr:x>
      <cdr:y>0.18462</cdr:y>
    </cdr:to>
    <cdr:sp macro="" textlink="">
      <cdr:nvSpPr>
        <cdr:cNvPr id="2" name="Oval 1"/>
        <cdr:cNvSpPr/>
      </cdr:nvSpPr>
      <cdr:spPr>
        <a:xfrm xmlns:a="http://schemas.openxmlformats.org/drawingml/2006/main">
          <a:off x="2057400" y="381000"/>
          <a:ext cx="1219178" cy="533438"/>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0.15888</cdr:x>
      <cdr:y>0.67692</cdr:y>
    </cdr:from>
    <cdr:to>
      <cdr:x>0.30841</cdr:x>
      <cdr:y>0.78462</cdr:y>
    </cdr:to>
    <cdr:sp macro="" textlink="">
      <cdr:nvSpPr>
        <cdr:cNvPr id="3" name="Oval 2"/>
        <cdr:cNvSpPr/>
      </cdr:nvSpPr>
      <cdr:spPr>
        <a:xfrm xmlns:a="http://schemas.openxmlformats.org/drawingml/2006/main">
          <a:off x="1295400" y="3352800"/>
          <a:ext cx="1219200" cy="5334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D5CC6E5-592E-47F2-9C00-77587177DC1A}" type="datetimeFigureOut">
              <a:rPr lang="en-US" smtClean="0"/>
              <a:t>5/6/2016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BD4506-4208-43ED-84D8-216F7875C22A}"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5CC6E5-592E-47F2-9C00-77587177DC1A}"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506-4208-43ED-84D8-216F7875C2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5CC6E5-592E-47F2-9C00-77587177DC1A}"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506-4208-43ED-84D8-216F7875C2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5CC6E5-592E-47F2-9C00-77587177DC1A}"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506-4208-43ED-84D8-216F7875C22A}"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5CC6E5-592E-47F2-9C00-77587177DC1A}" type="datetimeFigureOut">
              <a:rPr lang="en-US" smtClean="0"/>
              <a:t>5/6/2016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BD4506-4208-43ED-84D8-216F7875C22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5CC6E5-592E-47F2-9C00-77587177DC1A}"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4506-4208-43ED-84D8-216F7875C22A}"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5CC6E5-592E-47F2-9C00-77587177DC1A}"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D4506-4208-43ED-84D8-216F7875C22A}"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5CC6E5-592E-47F2-9C00-77587177DC1A}"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D4506-4208-43ED-84D8-216F7875C2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CC6E5-592E-47F2-9C00-77587177DC1A}"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D4506-4208-43ED-84D8-216F7875C2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5CC6E5-592E-47F2-9C00-77587177DC1A}"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4506-4208-43ED-84D8-216F7875C22A}"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5CC6E5-592E-47F2-9C00-77587177DC1A}" type="datetimeFigureOut">
              <a:rPr lang="en-US" smtClean="0"/>
              <a:t>5/6/2016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BD4506-4208-43ED-84D8-216F7875C22A}"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D5CC6E5-592E-47F2-9C00-77587177DC1A}" type="datetimeFigureOut">
              <a:rPr lang="en-US" smtClean="0"/>
              <a:t>5/6/2016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BD4506-4208-43ED-84D8-216F7875C2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File:Map_of_Indiana_highlighting_Decatur_County.sv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File:Map_of_Indiana_highlighting_Daviess_County.sv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File:Map_of_Kentucky_highlighting_Montgomery_County.sv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Traverse_City_MSA.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File:Map_of_Ohio_highlighting_Wayne_County.sv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File:Map_of_Ohio_highlighting_Noble_County.svg"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en.wikipedia.org/wiki/File:Map_of_Ohio_highlighting_Harrison_County.svg" TargetMode="Externa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1066800"/>
          </a:xfrm>
        </p:spPr>
        <p:txBody>
          <a:bodyPr>
            <a:normAutofit/>
          </a:bodyPr>
          <a:lstStyle/>
          <a:p>
            <a:r>
              <a:rPr lang="en-US" dirty="0">
                <a:solidFill>
                  <a:srgbClr val="FF0000"/>
                </a:solidFill>
                <a:latin typeface="Museo Sans Cond 700" panose="02000000000000000000" pitchFamily="2" charset="0"/>
              </a:rPr>
              <a:t>Midwest Rural Housing Summit</a:t>
            </a:r>
          </a:p>
          <a:p>
            <a:r>
              <a:rPr lang="en-US" dirty="0">
                <a:solidFill>
                  <a:schemeClr val="tx1"/>
                </a:solidFill>
                <a:latin typeface="Museo Sans Cond 700" panose="02000000000000000000" pitchFamily="2" charset="0"/>
              </a:rPr>
              <a:t>May 3, 2016</a:t>
            </a:r>
          </a:p>
        </p:txBody>
      </p:sp>
      <p:sp>
        <p:nvSpPr>
          <p:cNvPr id="2" name="Title 1"/>
          <p:cNvSpPr>
            <a:spLocks noGrp="1"/>
          </p:cNvSpPr>
          <p:nvPr>
            <p:ph type="ctrTitle"/>
          </p:nvPr>
        </p:nvSpPr>
        <p:spPr/>
        <p:txBody>
          <a:bodyPr/>
          <a:lstStyle/>
          <a:p>
            <a:r>
              <a:rPr lang="en-US" dirty="0" smtClean="0"/>
              <a:t>MID-EAST REGION ECONOMIC AND HOUSING TRENDS AND FORECASTS</a:t>
            </a:r>
            <a:endParaRPr lang="en-US" dirty="0"/>
          </a:p>
        </p:txBody>
      </p:sp>
      <p:sp>
        <p:nvSpPr>
          <p:cNvPr id="4" name="Subtitle 2"/>
          <p:cNvSpPr txBox="1">
            <a:spLocks/>
          </p:cNvSpPr>
          <p:nvPr/>
        </p:nvSpPr>
        <p:spPr>
          <a:xfrm>
            <a:off x="2362200" y="5410200"/>
            <a:ext cx="6400800" cy="10668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dirty="0">
                <a:solidFill>
                  <a:schemeClr val="tx1"/>
                </a:solidFill>
                <a:latin typeface="Museo Sans Cond 700" panose="02000000000000000000" pitchFamily="2" charset="0"/>
              </a:rPr>
              <a:t>Daniel J</a:t>
            </a:r>
            <a:r>
              <a:rPr lang="en-US" dirty="0" smtClean="0">
                <a:solidFill>
                  <a:schemeClr val="tx1"/>
                </a:solidFill>
                <a:latin typeface="Museo Sans Cond 700" panose="02000000000000000000" pitchFamily="2" charset="0"/>
              </a:rPr>
              <a:t>. </a:t>
            </a:r>
            <a:r>
              <a:rPr lang="en-US" dirty="0">
                <a:solidFill>
                  <a:schemeClr val="tx1"/>
                </a:solidFill>
                <a:latin typeface="Museo Sans Cond 700" panose="02000000000000000000" pitchFamily="2" charset="0"/>
              </a:rPr>
              <a:t>Hogan, Director of Research</a:t>
            </a:r>
          </a:p>
          <a:p>
            <a:r>
              <a:rPr lang="en-US" dirty="0" smtClean="0">
                <a:solidFill>
                  <a:srgbClr val="FF0000"/>
                </a:solidFill>
                <a:latin typeface="Museo Sans Cond 700" panose="02000000000000000000" pitchFamily="2" charset="0"/>
              </a:rPr>
              <a:t>RED </a:t>
            </a:r>
            <a:r>
              <a:rPr lang="en-US" dirty="0" smtClean="0">
                <a:solidFill>
                  <a:schemeClr val="tx1"/>
                </a:solidFill>
                <a:latin typeface="Museo Sans Cond 700" panose="02000000000000000000" pitchFamily="2" charset="0"/>
              </a:rPr>
              <a:t>CAPITAL GROUP</a:t>
            </a:r>
            <a:endParaRPr lang="en-US" dirty="0" smtClean="0">
              <a:solidFill>
                <a:srgbClr val="FF0000"/>
              </a:solidFill>
              <a:latin typeface="Museo Sans Cond 700" panose="02000000000000000000" pitchFamily="2" charset="0"/>
            </a:endParaRPr>
          </a:p>
          <a:p>
            <a:endParaRPr lang="en-US" dirty="0"/>
          </a:p>
        </p:txBody>
      </p:sp>
    </p:spTree>
    <p:extLst>
      <p:ext uri="{BB962C8B-B14F-4D97-AF65-F5344CB8AC3E}">
        <p14:creationId xmlns:p14="http://schemas.microsoft.com/office/powerpoint/2010/main" val="5966048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655638"/>
          </a:xfrm>
        </p:spPr>
        <p:txBody>
          <a:bodyPr>
            <a:normAutofit fontScale="90000"/>
          </a:bodyPr>
          <a:lstStyle/>
          <a:p>
            <a:pPr algn="ctr"/>
            <a:r>
              <a:rPr lang="en-US" sz="2800" dirty="0" smtClean="0"/>
              <a:t>Regional GDP Growth Performance</a:t>
            </a:r>
            <a:br>
              <a:rPr lang="en-US" sz="2800" dirty="0" smtClean="0"/>
            </a:br>
            <a:r>
              <a:rPr lang="en-US" sz="2800" dirty="0" smtClean="0"/>
              <a:t>Source:  BEA</a:t>
            </a:r>
            <a:endParaRPr lang="en-US" sz="2800" dirty="0"/>
          </a:p>
        </p:txBody>
      </p:sp>
      <p:sp>
        <p:nvSpPr>
          <p:cNvPr id="7" name="Rectangle 6"/>
          <p:cNvSpPr/>
          <p:nvPr/>
        </p:nvSpPr>
        <p:spPr>
          <a:xfrm>
            <a:off x="5105400" y="1826846"/>
            <a:ext cx="1371600" cy="10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1908" y="2859020"/>
            <a:ext cx="1371600" cy="153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515641"/>
            <a:ext cx="4800600" cy="38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3493357553"/>
              </p:ext>
            </p:extLst>
          </p:nvPr>
        </p:nvGraphicFramePr>
        <p:xfrm>
          <a:off x="457200" y="1143000"/>
          <a:ext cx="8305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1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randombar(horizontal)">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randombar(horizontal)">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randombar(horizontal)">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randombar(horizontal)">
                                      <p:cBhvr>
                                        <p:cTn id="22"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2800" dirty="0" smtClean="0">
                <a:latin typeface="Museo Sans Cond 700" panose="02000000000000000000" pitchFamily="2" charset="0"/>
              </a:rPr>
              <a:t>Indiana Personal Income Trends and Forecast </a:t>
            </a:r>
            <a:br>
              <a:rPr lang="en-US" sz="2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6552492"/>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954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  Payroll Growth Rate T-6 (+)</a:t>
            </a:r>
            <a:endParaRPr lang="en-US" dirty="0">
              <a:latin typeface="Museo Sans 700" panose="02000000000000000000" pitchFamily="2" charset="0"/>
            </a:endParaRPr>
          </a:p>
        </p:txBody>
      </p:sp>
      <p:sp>
        <p:nvSpPr>
          <p:cNvPr id="6" name="Oval 5"/>
          <p:cNvSpPr/>
          <p:nvPr/>
        </p:nvSpPr>
        <p:spPr>
          <a:xfrm>
            <a:off x="2667000" y="2057400"/>
            <a:ext cx="1219178"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303670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2800" dirty="0" smtClean="0">
                <a:latin typeface="Museo Sans Cond 700" panose="02000000000000000000" pitchFamily="2" charset="0"/>
              </a:rPr>
              <a:t>Kentucky Personal Income Trends and Forecast </a:t>
            </a:r>
            <a:br>
              <a:rPr lang="en-US" sz="2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12856198"/>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954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  Industrial Production T-1 (-)</a:t>
            </a:r>
            <a:endParaRPr lang="en-US" dirty="0">
              <a:latin typeface="Museo Sans 700" panose="02000000000000000000" pitchFamily="2" charset="0"/>
            </a:endParaRPr>
          </a:p>
        </p:txBody>
      </p:sp>
    </p:spTree>
    <p:extLst>
      <p:ext uri="{BB962C8B-B14F-4D97-AF65-F5344CB8AC3E}">
        <p14:creationId xmlns:p14="http://schemas.microsoft.com/office/powerpoint/2010/main" val="134591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2800" dirty="0" smtClean="0">
                <a:latin typeface="Museo Sans Cond 700" panose="02000000000000000000" pitchFamily="2" charset="0"/>
              </a:rPr>
              <a:t>Michigan Personal Income Trends and Forecast </a:t>
            </a:r>
            <a:br>
              <a:rPr lang="en-US" sz="2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19052586"/>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954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Variables:  WTI (-)  Baa yields (+)</a:t>
            </a:r>
            <a:endParaRPr lang="en-US" dirty="0">
              <a:latin typeface="Museo Sans 700" panose="02000000000000000000" pitchFamily="2" charset="0"/>
            </a:endParaRPr>
          </a:p>
        </p:txBody>
      </p:sp>
    </p:spTree>
    <p:extLst>
      <p:ext uri="{BB962C8B-B14F-4D97-AF65-F5344CB8AC3E}">
        <p14:creationId xmlns:p14="http://schemas.microsoft.com/office/powerpoint/2010/main" val="12764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2800" dirty="0" smtClean="0">
                <a:latin typeface="Museo Sans Cond 700" panose="02000000000000000000" pitchFamily="2" charset="0"/>
              </a:rPr>
              <a:t>Ohio Personal Income Trends and Forecast </a:t>
            </a:r>
            <a:br>
              <a:rPr lang="en-US" sz="2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156774926"/>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954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Variables:  </a:t>
            </a:r>
            <a:r>
              <a:rPr lang="en-US" dirty="0" err="1" smtClean="0">
                <a:latin typeface="Museo Sans 700" panose="02000000000000000000" pitchFamily="2" charset="0"/>
              </a:rPr>
              <a:t>dPayroll</a:t>
            </a:r>
            <a:r>
              <a:rPr lang="en-US" dirty="0" smtClean="0">
                <a:latin typeface="Museo Sans 700" panose="02000000000000000000" pitchFamily="2" charset="0"/>
              </a:rPr>
              <a:t> Growth Rate, WTI </a:t>
            </a:r>
            <a:endParaRPr lang="en-US" dirty="0">
              <a:latin typeface="Museo Sans 700" panose="02000000000000000000" pitchFamily="2" charset="0"/>
            </a:endParaRPr>
          </a:p>
        </p:txBody>
      </p:sp>
    </p:spTree>
    <p:extLst>
      <p:ext uri="{BB962C8B-B14F-4D97-AF65-F5344CB8AC3E}">
        <p14:creationId xmlns:p14="http://schemas.microsoft.com/office/powerpoint/2010/main" val="363485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sz="2800" dirty="0" smtClean="0">
                <a:latin typeface="Museo Sans Cond 700" panose="02000000000000000000" pitchFamily="2" charset="0"/>
              </a:rPr>
              <a:t>West Virginia Personal Income Trends and Forecast </a:t>
            </a:r>
            <a:br>
              <a:rPr lang="en-US" sz="2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34853045"/>
              </p:ext>
            </p:extLst>
          </p:nvPr>
        </p:nvGraphicFramePr>
        <p:xfrm>
          <a:off x="6858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954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Variables:  GDP (-), delta payroll growth (neutral)</a:t>
            </a:r>
            <a:endParaRPr lang="en-US" dirty="0">
              <a:latin typeface="Museo Sans 700" panose="02000000000000000000" pitchFamily="2" charset="0"/>
            </a:endParaRPr>
          </a:p>
        </p:txBody>
      </p:sp>
      <p:sp>
        <p:nvSpPr>
          <p:cNvPr id="7" name="Oval 6"/>
          <p:cNvSpPr/>
          <p:nvPr/>
        </p:nvSpPr>
        <p:spPr>
          <a:xfrm>
            <a:off x="2743233" y="2628843"/>
            <a:ext cx="1219178" cy="533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90317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for Income Growth</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70255182"/>
              </p:ext>
            </p:extLst>
          </p:nvPr>
        </p:nvGraphicFramePr>
        <p:xfrm>
          <a:off x="609600" y="1905000"/>
          <a:ext cx="7772400" cy="2865120"/>
        </p:xfrm>
        <a:graphic>
          <a:graphicData uri="http://schemas.openxmlformats.org/drawingml/2006/table">
            <a:tbl>
              <a:tblPr firstRow="1" bandRow="1">
                <a:tableStyleId>{073A0DAA-6AF3-43AB-8588-CEC1D06C72B9}</a:tableStyleId>
              </a:tblPr>
              <a:tblGrid>
                <a:gridCol w="1752600"/>
                <a:gridCol w="1676400"/>
                <a:gridCol w="1234440"/>
                <a:gridCol w="1554480"/>
                <a:gridCol w="1554480"/>
              </a:tblGrid>
              <a:tr h="370840">
                <a:tc>
                  <a:txBody>
                    <a:bodyPr/>
                    <a:lstStyle/>
                    <a:p>
                      <a:pPr algn="ctr"/>
                      <a:r>
                        <a:rPr lang="en-US" dirty="0" smtClean="0">
                          <a:latin typeface="Museo Sans 700" panose="02000000000000000000" pitchFamily="2" charset="0"/>
                        </a:rPr>
                        <a:t>State</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1990 – 2015 Average</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Rank</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2016</a:t>
                      </a:r>
                      <a:r>
                        <a:rPr lang="en-US" baseline="0" dirty="0" smtClean="0">
                          <a:latin typeface="Museo Sans 700" panose="02000000000000000000" pitchFamily="2" charset="0"/>
                        </a:rPr>
                        <a:t> – 2020 Forecast</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Rank</a:t>
                      </a:r>
                      <a:endParaRPr lang="en-US" dirty="0">
                        <a:latin typeface="Museo Sans 700" panose="02000000000000000000" pitchFamily="2" charset="0"/>
                      </a:endParaRPr>
                    </a:p>
                  </a:txBody>
                  <a:tcPr/>
                </a:tc>
              </a:tr>
              <a:tr h="370840">
                <a:tc>
                  <a:txBody>
                    <a:bodyPr/>
                    <a:lstStyle/>
                    <a:p>
                      <a:pPr algn="l"/>
                      <a:r>
                        <a:rPr lang="en-US" dirty="0" smtClean="0">
                          <a:latin typeface="Museo Sans 700" panose="02000000000000000000" pitchFamily="2" charset="0"/>
                        </a:rPr>
                        <a:t>Indiana</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4.2%</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3.2%</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1</a:t>
                      </a:r>
                      <a:endParaRPr lang="en-US" dirty="0">
                        <a:latin typeface="Museo Sans 700" panose="02000000000000000000" pitchFamily="2" charset="0"/>
                      </a:endParaRPr>
                    </a:p>
                  </a:txBody>
                  <a:tcPr/>
                </a:tc>
              </a:tr>
              <a:tr h="370840">
                <a:tc>
                  <a:txBody>
                    <a:bodyPr/>
                    <a:lstStyle/>
                    <a:p>
                      <a:pPr algn="l"/>
                      <a:r>
                        <a:rPr lang="en-US" smtClean="0">
                          <a:latin typeface="Museo Sans 700" panose="02000000000000000000" pitchFamily="2" charset="0"/>
                        </a:rPr>
                        <a:t>Kentucky</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4.6%</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1</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3.0%</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a:t>
                      </a:r>
                      <a:endParaRPr lang="en-US" dirty="0">
                        <a:latin typeface="Museo Sans 700" panose="02000000000000000000" pitchFamily="2" charset="0"/>
                      </a:endParaRPr>
                    </a:p>
                  </a:txBody>
                  <a:tcPr/>
                </a:tc>
              </a:tr>
              <a:tr h="370840">
                <a:tc>
                  <a:txBody>
                    <a:bodyPr/>
                    <a:lstStyle/>
                    <a:p>
                      <a:pPr algn="l"/>
                      <a:r>
                        <a:rPr lang="en-US" dirty="0" smtClean="0">
                          <a:latin typeface="Museo Sans 700" panose="02000000000000000000" pitchFamily="2" charset="0"/>
                        </a:rPr>
                        <a:t>Michigan</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3.6%</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5</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2.6%</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a:t>
                      </a:r>
                      <a:endParaRPr lang="en-US" dirty="0">
                        <a:latin typeface="Museo Sans 700" panose="02000000000000000000" pitchFamily="2" charset="0"/>
                      </a:endParaRPr>
                    </a:p>
                  </a:txBody>
                  <a:tcPr/>
                </a:tc>
              </a:tr>
              <a:tr h="370840">
                <a:tc>
                  <a:txBody>
                    <a:bodyPr/>
                    <a:lstStyle/>
                    <a:p>
                      <a:pPr algn="l"/>
                      <a:r>
                        <a:rPr lang="en-US" dirty="0" smtClean="0">
                          <a:latin typeface="Museo Sans 700" panose="02000000000000000000" pitchFamily="2" charset="0"/>
                        </a:rPr>
                        <a:t>Ohio</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3.8%</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2.5%</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5</a:t>
                      </a:r>
                      <a:endParaRPr lang="en-US" dirty="0">
                        <a:latin typeface="Museo Sans 700" panose="02000000000000000000" pitchFamily="2" charset="0"/>
                      </a:endParaRPr>
                    </a:p>
                  </a:txBody>
                  <a:tcPr/>
                </a:tc>
              </a:tr>
              <a:tr h="370840">
                <a:tc>
                  <a:txBody>
                    <a:bodyPr/>
                    <a:lstStyle/>
                    <a:p>
                      <a:pPr algn="l"/>
                      <a:r>
                        <a:rPr lang="en-US" dirty="0" smtClean="0">
                          <a:latin typeface="Museo Sans 700" panose="02000000000000000000" pitchFamily="2" charset="0"/>
                        </a:rPr>
                        <a:t>West Virginia</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4.0%</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2.9%</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a:t>
                      </a:r>
                      <a:endParaRPr lang="en-US" dirty="0">
                        <a:latin typeface="Museo Sans 700" panose="02000000000000000000" pitchFamily="2" charset="0"/>
                      </a:endParaRPr>
                    </a:p>
                  </a:txBody>
                  <a:tcPr/>
                </a:tc>
              </a:tr>
              <a:tr h="370840">
                <a:tc>
                  <a:txBody>
                    <a:bodyPr/>
                    <a:lstStyle/>
                    <a:p>
                      <a:pPr algn="l"/>
                      <a:r>
                        <a:rPr lang="en-US" dirty="0" smtClean="0">
                          <a:latin typeface="Museo Sans 700" panose="02000000000000000000" pitchFamily="2" charset="0"/>
                        </a:rPr>
                        <a:t>U.S.A.</a:t>
                      </a: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4.8%</a:t>
                      </a:r>
                      <a:endParaRPr lang="en-US" dirty="0">
                        <a:latin typeface="Museo Sans 700" panose="02000000000000000000" pitchFamily="2" charset="0"/>
                      </a:endParaRPr>
                    </a:p>
                  </a:txBody>
                  <a:tcPr/>
                </a:tc>
                <a:tc>
                  <a:txBody>
                    <a:bodyPr/>
                    <a:lstStyle/>
                    <a:p>
                      <a:pPr algn="ctr"/>
                      <a:endParaRPr lang="en-US" dirty="0">
                        <a:latin typeface="Museo Sans 700" panose="02000000000000000000" pitchFamily="2" charset="0"/>
                      </a:endParaRPr>
                    </a:p>
                  </a:txBody>
                  <a:tcPr/>
                </a:tc>
                <a:tc>
                  <a:txBody>
                    <a:bodyPr/>
                    <a:lstStyle/>
                    <a:p>
                      <a:pPr algn="ctr"/>
                      <a:r>
                        <a:rPr lang="en-US" dirty="0" smtClean="0">
                          <a:latin typeface="Museo Sans 700" panose="02000000000000000000" pitchFamily="2" charset="0"/>
                        </a:rPr>
                        <a:t>3.4%</a:t>
                      </a:r>
                      <a:endParaRPr lang="en-US" dirty="0">
                        <a:latin typeface="Museo Sans 700" panose="02000000000000000000" pitchFamily="2" charset="0"/>
                      </a:endParaRPr>
                    </a:p>
                  </a:txBody>
                  <a:tcPr/>
                </a:tc>
                <a:tc>
                  <a:txBody>
                    <a:bodyPr/>
                    <a:lstStyle/>
                    <a:p>
                      <a:pPr algn="ctr"/>
                      <a:endParaRPr lang="en-US" dirty="0">
                        <a:latin typeface="Museo Sans 700" panose="02000000000000000000" pitchFamily="2" charset="0"/>
                      </a:endParaRPr>
                    </a:p>
                  </a:txBody>
                  <a:tcPr/>
                </a:tc>
              </a:tr>
            </a:tbl>
          </a:graphicData>
        </a:graphic>
      </p:graphicFrame>
      <p:sp>
        <p:nvSpPr>
          <p:cNvPr id="7" name="TextBox 6"/>
          <p:cNvSpPr txBox="1"/>
          <p:nvPr/>
        </p:nvSpPr>
        <p:spPr>
          <a:xfrm>
            <a:off x="685800" y="5410200"/>
            <a:ext cx="7696200" cy="523220"/>
          </a:xfrm>
          <a:prstGeom prst="rect">
            <a:avLst/>
          </a:prstGeom>
          <a:noFill/>
        </p:spPr>
        <p:txBody>
          <a:bodyPr wrap="square" rtlCol="0">
            <a:spAutoFit/>
          </a:bodyPr>
          <a:lstStyle/>
          <a:p>
            <a:r>
              <a:rPr lang="en-US" sz="1400" dirty="0" smtClean="0">
                <a:latin typeface="Museo Sans 700" panose="02000000000000000000" pitchFamily="2" charset="0"/>
              </a:rPr>
              <a:t>Although the region still is likely to underperform the U.S. average, relative performance </a:t>
            </a:r>
          </a:p>
          <a:p>
            <a:r>
              <a:rPr lang="en-US" sz="1400" dirty="0" smtClean="0">
                <a:latin typeface="Museo Sans 700" panose="02000000000000000000" pitchFamily="2" charset="0"/>
              </a:rPr>
              <a:t>Will be better than the 26-year historical average.</a:t>
            </a:r>
            <a:endParaRPr lang="en-US" sz="1400" dirty="0">
              <a:latin typeface="Museo Sans 700" panose="02000000000000000000" pitchFamily="2" charset="0"/>
            </a:endParaRPr>
          </a:p>
        </p:txBody>
      </p:sp>
    </p:spTree>
    <p:extLst>
      <p:ext uri="{BB962C8B-B14F-4D97-AF65-F5344CB8AC3E}">
        <p14:creationId xmlns:p14="http://schemas.microsoft.com/office/powerpoint/2010/main" val="28923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100" dirty="0" smtClean="0">
                <a:latin typeface="Museo Sans Cond 700" panose="02000000000000000000" pitchFamily="2" charset="0"/>
              </a:rPr>
              <a:t>Indiana Payroll Employment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05409955"/>
              </p:ext>
            </p:extLst>
          </p:nvPr>
        </p:nvGraphicFramePr>
        <p:xfrm>
          <a:off x="304800" y="1371600"/>
          <a:ext cx="8458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20114" y="6019800"/>
            <a:ext cx="6477000" cy="646331"/>
          </a:xfrm>
          <a:prstGeom prst="rect">
            <a:avLst/>
          </a:prstGeom>
          <a:noFill/>
        </p:spPr>
        <p:txBody>
          <a:bodyPr wrap="square" rtlCol="0">
            <a:spAutoFit/>
          </a:bodyPr>
          <a:lstStyle/>
          <a:p>
            <a:r>
              <a:rPr lang="en-US" dirty="0" smtClean="0">
                <a:latin typeface="Museo Sans 700" panose="02000000000000000000" pitchFamily="2" charset="0"/>
              </a:rPr>
              <a:t>Critical Variables:  Negative constant, GDP (-) vs. 10-year UST yield (+) </a:t>
            </a:r>
            <a:endParaRPr lang="en-US" dirty="0">
              <a:latin typeface="Museo Sans 700" panose="02000000000000000000" pitchFamily="2" charset="0"/>
            </a:endParaRPr>
          </a:p>
        </p:txBody>
      </p:sp>
    </p:spTree>
    <p:extLst>
      <p:ext uri="{BB962C8B-B14F-4D97-AF65-F5344CB8AC3E}">
        <p14:creationId xmlns:p14="http://schemas.microsoft.com/office/powerpoint/2010/main" val="179879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smtClean="0">
                <a:latin typeface="Museo Sans Cond 700" panose="02000000000000000000" pitchFamily="2" charset="0"/>
              </a:rPr>
              <a:t>Kentucky Payroll Employment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89773585"/>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43000" y="6210300"/>
            <a:ext cx="6477000" cy="381000"/>
          </a:xfrm>
          <a:prstGeom prst="rect">
            <a:avLst/>
          </a:prstGeom>
          <a:noFill/>
        </p:spPr>
        <p:txBody>
          <a:bodyPr wrap="square" rtlCol="0">
            <a:spAutoFit/>
          </a:bodyPr>
          <a:lstStyle/>
          <a:p>
            <a:r>
              <a:rPr lang="en-US" dirty="0" smtClean="0">
                <a:latin typeface="Museo Sans 700" panose="02000000000000000000" pitchFamily="2" charset="0"/>
              </a:rPr>
              <a:t>Critical Variables:  Positive constant  </a:t>
            </a:r>
            <a:endParaRPr lang="en-US" dirty="0">
              <a:latin typeface="Museo Sans 700" panose="02000000000000000000" pitchFamily="2" charset="0"/>
            </a:endParaRPr>
          </a:p>
        </p:txBody>
      </p:sp>
    </p:spTree>
    <p:extLst>
      <p:ext uri="{BB962C8B-B14F-4D97-AF65-F5344CB8AC3E}">
        <p14:creationId xmlns:p14="http://schemas.microsoft.com/office/powerpoint/2010/main" val="311876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100" dirty="0" smtClean="0">
                <a:latin typeface="Museo Sans Cond 700" panose="02000000000000000000" pitchFamily="2" charset="0"/>
              </a:rPr>
              <a:t>Michigan Payroll Employment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23439103"/>
              </p:ext>
            </p:extLst>
          </p:nvPr>
        </p:nvGraphicFramePr>
        <p:xfrm>
          <a:off x="457200" y="1295400"/>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71600" y="6096000"/>
            <a:ext cx="7162800" cy="369332"/>
          </a:xfrm>
          <a:prstGeom prst="rect">
            <a:avLst/>
          </a:prstGeom>
          <a:noFill/>
        </p:spPr>
        <p:txBody>
          <a:bodyPr wrap="square" rtlCol="0">
            <a:spAutoFit/>
          </a:bodyPr>
          <a:lstStyle/>
          <a:p>
            <a:r>
              <a:rPr lang="en-US" dirty="0" smtClean="0">
                <a:latin typeface="Museo Sans 700" panose="02000000000000000000" pitchFamily="2" charset="0"/>
              </a:rPr>
              <a:t>Critical Variables:  Positive constant, industrial production (+)  </a:t>
            </a:r>
            <a:endParaRPr lang="en-US" dirty="0">
              <a:latin typeface="Museo Sans 700" panose="02000000000000000000" pitchFamily="2" charset="0"/>
            </a:endParaRPr>
          </a:p>
        </p:txBody>
      </p:sp>
    </p:spTree>
    <p:extLst>
      <p:ext uri="{BB962C8B-B14F-4D97-AF65-F5344CB8AC3E}">
        <p14:creationId xmlns:p14="http://schemas.microsoft.com/office/powerpoint/2010/main" val="359245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a:xfrm>
            <a:off x="990600" y="1524000"/>
            <a:ext cx="7772400" cy="4191000"/>
          </a:xfrm>
        </p:spPr>
        <p:txBody>
          <a:bodyPr/>
          <a:lstStyle/>
          <a:p>
            <a:r>
              <a:rPr lang="en-US" dirty="0" smtClean="0">
                <a:latin typeface="Museo Sans Cond 700" panose="02000000000000000000" pitchFamily="2" charset="0"/>
              </a:rPr>
              <a:t>Base Macroeconomic Outlook</a:t>
            </a:r>
          </a:p>
          <a:p>
            <a:r>
              <a:rPr lang="en-US" dirty="0" smtClean="0">
                <a:latin typeface="Museo Sans Cond 700" panose="02000000000000000000" pitchFamily="2" charset="0"/>
              </a:rPr>
              <a:t>State GDP, Payroll Employment  and Personal income Trends and Forecasts</a:t>
            </a:r>
          </a:p>
          <a:p>
            <a:r>
              <a:rPr lang="en-US" dirty="0" smtClean="0">
                <a:latin typeface="Museo Sans Cond 700" panose="02000000000000000000" pitchFamily="2" charset="0"/>
              </a:rPr>
              <a:t>5-state Home Price Appreciation Rates and Forecasts</a:t>
            </a:r>
          </a:p>
          <a:p>
            <a:r>
              <a:rPr lang="en-US" dirty="0" smtClean="0">
                <a:latin typeface="Museo Sans Cond 700" panose="02000000000000000000" pitchFamily="2" charset="0"/>
              </a:rPr>
              <a:t>Review of Some of the Faster Growing Non-metropolitan Areas in the 5-state Region</a:t>
            </a:r>
          </a:p>
          <a:p>
            <a:r>
              <a:rPr lang="en-US" dirty="0" smtClean="0">
                <a:latin typeface="Museo Sans Cond 700" panose="02000000000000000000" pitchFamily="2" charset="0"/>
              </a:rPr>
              <a:t>Ohio Oil &amp; Gas Industry Conditions and Outlook</a:t>
            </a:r>
          </a:p>
          <a:p>
            <a:endParaRPr lang="en-US" dirty="0">
              <a:latin typeface="Museo Sans Cond 700" panose="02000000000000000000" pitchFamily="2" charset="0"/>
            </a:endParaRPr>
          </a:p>
        </p:txBody>
      </p:sp>
    </p:spTree>
    <p:extLst>
      <p:ext uri="{BB962C8B-B14F-4D97-AF65-F5344CB8AC3E}">
        <p14:creationId xmlns:p14="http://schemas.microsoft.com/office/powerpoint/2010/main" val="38750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100" dirty="0" smtClean="0">
                <a:latin typeface="Museo Sans Cond 700" panose="02000000000000000000" pitchFamily="2" charset="0"/>
              </a:rPr>
              <a:t>Ohio Payroll Employment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71563834"/>
              </p:ext>
            </p:extLst>
          </p:nvPr>
        </p:nvGraphicFramePr>
        <p:xfrm>
          <a:off x="381000" y="1251466"/>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71600" y="6096000"/>
            <a:ext cx="7162800" cy="369332"/>
          </a:xfrm>
          <a:prstGeom prst="rect">
            <a:avLst/>
          </a:prstGeom>
          <a:noFill/>
        </p:spPr>
        <p:txBody>
          <a:bodyPr wrap="square" rtlCol="0">
            <a:spAutoFit/>
          </a:bodyPr>
          <a:lstStyle/>
          <a:p>
            <a:r>
              <a:rPr lang="en-US" dirty="0" smtClean="0">
                <a:latin typeface="Museo Sans 700" panose="02000000000000000000" pitchFamily="2" charset="0"/>
              </a:rPr>
              <a:t>Critical Variables:  Positive constant, industrial production (+)  </a:t>
            </a:r>
            <a:endParaRPr lang="en-US" dirty="0">
              <a:latin typeface="Museo Sans 700" panose="02000000000000000000" pitchFamily="2" charset="0"/>
            </a:endParaRPr>
          </a:p>
        </p:txBody>
      </p:sp>
    </p:spTree>
    <p:extLst>
      <p:ext uri="{BB962C8B-B14F-4D97-AF65-F5344CB8AC3E}">
        <p14:creationId xmlns:p14="http://schemas.microsoft.com/office/powerpoint/2010/main" val="2838649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100" dirty="0" smtClean="0">
                <a:latin typeface="Museo Sans Cond 700" panose="02000000000000000000" pitchFamily="2" charset="0"/>
              </a:rPr>
              <a:t>W.V. Payroll Employment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05865585"/>
              </p:ext>
            </p:extLst>
          </p:nvPr>
        </p:nvGraphicFramePr>
        <p:xfrm>
          <a:off x="381000" y="1251466"/>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14400" y="6019800"/>
            <a:ext cx="7162800" cy="646331"/>
          </a:xfrm>
          <a:prstGeom prst="rect">
            <a:avLst/>
          </a:prstGeom>
          <a:noFill/>
        </p:spPr>
        <p:txBody>
          <a:bodyPr wrap="square" rtlCol="0">
            <a:spAutoFit/>
          </a:bodyPr>
          <a:lstStyle/>
          <a:p>
            <a:r>
              <a:rPr lang="en-US" dirty="0" smtClean="0">
                <a:latin typeface="Museo Sans 700" panose="02000000000000000000" pitchFamily="2" charset="0"/>
              </a:rPr>
              <a:t>Critical Variables:  Coal (+) and Industrial Production (+) are statistically significant, both near term negatives.</a:t>
            </a:r>
            <a:endParaRPr lang="en-US" dirty="0">
              <a:latin typeface="Museo Sans 700" panose="02000000000000000000" pitchFamily="2" charset="0"/>
            </a:endParaRPr>
          </a:p>
        </p:txBody>
      </p:sp>
    </p:spTree>
    <p:extLst>
      <p:ext uri="{BB962C8B-B14F-4D97-AF65-F5344CB8AC3E}">
        <p14:creationId xmlns:p14="http://schemas.microsoft.com/office/powerpoint/2010/main" val="1403310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Rankings for Job Growth</a:t>
            </a:r>
            <a:br>
              <a:rPr lang="en-US" dirty="0" smtClean="0"/>
            </a:br>
            <a:r>
              <a:rPr lang="en-US" sz="1400" dirty="0" smtClean="0"/>
              <a:t>Highest to Lowest Left to Right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42110140"/>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6172200"/>
            <a:ext cx="7924800" cy="523220"/>
          </a:xfrm>
          <a:prstGeom prst="rect">
            <a:avLst/>
          </a:prstGeom>
          <a:noFill/>
        </p:spPr>
        <p:txBody>
          <a:bodyPr wrap="square" rtlCol="0">
            <a:spAutoFit/>
          </a:bodyPr>
          <a:lstStyle/>
          <a:p>
            <a:r>
              <a:rPr lang="en-US" sz="1400" dirty="0" smtClean="0">
                <a:latin typeface="Museo Sans 700" panose="02000000000000000000" pitchFamily="2" charset="0"/>
              </a:rPr>
              <a:t>Kentucky is best positioned to weather a coming slowdown due to strongest current momentum, highest positive constant and lowest statistical exposure to GDP &amp; IP.</a:t>
            </a:r>
            <a:endParaRPr lang="en-US" sz="1400" dirty="0">
              <a:latin typeface="Museo Sans 700" panose="02000000000000000000" pitchFamily="2" charset="0"/>
            </a:endParaRPr>
          </a:p>
        </p:txBody>
      </p:sp>
    </p:spTree>
    <p:extLst>
      <p:ext uri="{BB962C8B-B14F-4D97-AF65-F5344CB8AC3E}">
        <p14:creationId xmlns:p14="http://schemas.microsoft.com/office/powerpoint/2010/main" val="182885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Kentucky Payroll Forecast</a:t>
            </a:r>
            <a:br>
              <a:rPr lang="en-US" dirty="0" smtClean="0"/>
            </a:br>
            <a:r>
              <a:rPr lang="en-US" sz="1800" dirty="0" smtClean="0"/>
              <a:t>Sources:  BLS,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8301082"/>
              </p:ext>
            </p:extLst>
          </p:nvPr>
        </p:nvGraphicFramePr>
        <p:xfrm>
          <a:off x="9144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226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Michigan Payroll Forecast</a:t>
            </a:r>
            <a:br>
              <a:rPr lang="en-US" dirty="0" smtClean="0"/>
            </a:br>
            <a:r>
              <a:rPr lang="en-US" sz="1800" dirty="0" smtClean="0"/>
              <a:t>Sources:  BLS,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44908820"/>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020370"/>
            <a:ext cx="7924800" cy="523220"/>
          </a:xfrm>
          <a:prstGeom prst="rect">
            <a:avLst/>
          </a:prstGeom>
          <a:noFill/>
        </p:spPr>
        <p:txBody>
          <a:bodyPr wrap="square" rtlCol="0">
            <a:spAutoFit/>
          </a:bodyPr>
          <a:lstStyle/>
          <a:p>
            <a:r>
              <a:rPr lang="en-US" sz="1400" dirty="0" smtClean="0">
                <a:latin typeface="Museo Sans 700" panose="02000000000000000000" pitchFamily="2" charset="0"/>
              </a:rPr>
              <a:t>Supported by state’s above average personal income growth and positive statistical correlation to the rate of change of U.S. payroll growth and neg. correlation to NGDP.</a:t>
            </a:r>
            <a:endParaRPr lang="en-US" sz="1400" dirty="0">
              <a:latin typeface="Museo Sans 700" panose="02000000000000000000" pitchFamily="2" charset="0"/>
            </a:endParaRPr>
          </a:p>
        </p:txBody>
      </p:sp>
    </p:spTree>
    <p:extLst>
      <p:ext uri="{BB962C8B-B14F-4D97-AF65-F5344CB8AC3E}">
        <p14:creationId xmlns:p14="http://schemas.microsoft.com/office/powerpoint/2010/main" val="372652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Ohio Payroll Forecast</a:t>
            </a:r>
            <a:br>
              <a:rPr lang="en-US" dirty="0" smtClean="0"/>
            </a:br>
            <a:r>
              <a:rPr lang="en-US" sz="1800" dirty="0" smtClean="0"/>
              <a:t>Sources:  BLS,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15577732"/>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020370"/>
            <a:ext cx="7924800" cy="523220"/>
          </a:xfrm>
          <a:prstGeom prst="rect">
            <a:avLst/>
          </a:prstGeom>
          <a:noFill/>
        </p:spPr>
        <p:txBody>
          <a:bodyPr wrap="square" rtlCol="0">
            <a:spAutoFit/>
          </a:bodyPr>
          <a:lstStyle/>
          <a:p>
            <a:r>
              <a:rPr lang="en-US" sz="1400" dirty="0" smtClean="0">
                <a:latin typeface="Museo Sans 700" panose="02000000000000000000" pitchFamily="2" charset="0"/>
              </a:rPr>
              <a:t>Like Michigan, Ohio is supported by positive statistical correlation to the rate of change of U.S. payroll growth and neg. correlation to NGDP.</a:t>
            </a:r>
            <a:endParaRPr lang="en-US" sz="1400" dirty="0">
              <a:latin typeface="Museo Sans 700" panose="02000000000000000000" pitchFamily="2" charset="0"/>
            </a:endParaRPr>
          </a:p>
        </p:txBody>
      </p:sp>
    </p:spTree>
    <p:extLst>
      <p:ext uri="{BB962C8B-B14F-4D97-AF65-F5344CB8AC3E}">
        <p14:creationId xmlns:p14="http://schemas.microsoft.com/office/powerpoint/2010/main" val="130634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Indiana Payroll Forecast</a:t>
            </a:r>
            <a:br>
              <a:rPr lang="en-US" dirty="0" smtClean="0"/>
            </a:br>
            <a:r>
              <a:rPr lang="en-US" sz="1800" dirty="0" smtClean="0"/>
              <a:t>Sources:  BLS,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9593532"/>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020370"/>
            <a:ext cx="7924800" cy="738664"/>
          </a:xfrm>
          <a:prstGeom prst="rect">
            <a:avLst/>
          </a:prstGeom>
          <a:noFill/>
        </p:spPr>
        <p:txBody>
          <a:bodyPr wrap="square" rtlCol="0">
            <a:spAutoFit/>
          </a:bodyPr>
          <a:lstStyle/>
          <a:p>
            <a:r>
              <a:rPr lang="en-US" sz="1400" dirty="0" smtClean="0">
                <a:latin typeface="Museo Sans 700" panose="02000000000000000000" pitchFamily="2" charset="0"/>
              </a:rPr>
              <a:t>Indiana benefits from positive correlation to home price appreciation and a negative correlation to systemic credit risk, but relatively underperforms during period when productivity rises. </a:t>
            </a:r>
            <a:endParaRPr lang="en-US" sz="1400" dirty="0">
              <a:latin typeface="Museo Sans 700" panose="02000000000000000000" pitchFamily="2" charset="0"/>
            </a:endParaRPr>
          </a:p>
        </p:txBody>
      </p:sp>
    </p:spTree>
    <p:extLst>
      <p:ext uri="{BB962C8B-B14F-4D97-AF65-F5344CB8AC3E}">
        <p14:creationId xmlns:p14="http://schemas.microsoft.com/office/powerpoint/2010/main" val="2898337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West Virginia Payroll Forecast</a:t>
            </a:r>
            <a:br>
              <a:rPr lang="en-US" dirty="0" smtClean="0"/>
            </a:br>
            <a:r>
              <a:rPr lang="en-US" sz="1800" dirty="0" smtClean="0"/>
              <a:t>Sources:  BLS,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97033459"/>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020370"/>
            <a:ext cx="7924800" cy="523220"/>
          </a:xfrm>
          <a:prstGeom prst="rect">
            <a:avLst/>
          </a:prstGeom>
          <a:noFill/>
        </p:spPr>
        <p:txBody>
          <a:bodyPr wrap="square" rtlCol="0">
            <a:spAutoFit/>
          </a:bodyPr>
          <a:lstStyle/>
          <a:p>
            <a:r>
              <a:rPr lang="en-US" sz="1400" dirty="0" smtClean="0">
                <a:latin typeface="Museo Sans 700" panose="02000000000000000000" pitchFamily="2" charset="0"/>
              </a:rPr>
              <a:t>West Virginia is highly correlated to the pace of US payroll and Industrial Production growth and to the global price of coal.  None will help in a slow growth domestic environment.</a:t>
            </a:r>
            <a:endParaRPr lang="en-US" sz="1400" dirty="0">
              <a:latin typeface="Museo Sans 700" panose="02000000000000000000" pitchFamily="2" charset="0"/>
            </a:endParaRPr>
          </a:p>
        </p:txBody>
      </p:sp>
    </p:spTree>
    <p:extLst>
      <p:ext uri="{BB962C8B-B14F-4D97-AF65-F5344CB8AC3E}">
        <p14:creationId xmlns:p14="http://schemas.microsoft.com/office/powerpoint/2010/main" val="404874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100" dirty="0" smtClean="0">
                <a:latin typeface="Museo Sans Cond 700" panose="02000000000000000000" pitchFamily="2" charset="0"/>
              </a:rPr>
              <a:t>House Price Index Trends and Forecast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Federal Housing Finance Agency HPI,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39537774"/>
              </p:ext>
            </p:extLst>
          </p:nvPr>
        </p:nvGraphicFramePr>
        <p:xfrm>
          <a:off x="198738" y="1439108"/>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485238" y="2410543"/>
            <a:ext cx="2049162" cy="523220"/>
          </a:xfrm>
          <a:prstGeom prst="rect">
            <a:avLst/>
          </a:prstGeom>
          <a:noFill/>
        </p:spPr>
        <p:txBody>
          <a:bodyPr wrap="square" rtlCol="0">
            <a:spAutoFit/>
          </a:bodyPr>
          <a:lstStyle/>
          <a:p>
            <a:r>
              <a:rPr lang="en-US" sz="1400" dirty="0" smtClean="0">
                <a:latin typeface="Museo Sans 700" panose="02000000000000000000" pitchFamily="2" charset="0"/>
              </a:rPr>
              <a:t>MICHIGAN </a:t>
            </a:r>
            <a:r>
              <a:rPr lang="en-US" sz="1400" dirty="0" err="1" smtClean="0">
                <a:latin typeface="Museo Sans 700" panose="02000000000000000000" pitchFamily="2" charset="0"/>
              </a:rPr>
              <a:t>us_inc</a:t>
            </a:r>
            <a:r>
              <a:rPr lang="en-US" sz="1400" dirty="0" smtClean="0">
                <a:latin typeface="Museo Sans 700" panose="02000000000000000000" pitchFamily="2" charset="0"/>
              </a:rPr>
              <a:t> (-) Baa (+)</a:t>
            </a:r>
            <a:endParaRPr lang="en-US" sz="1400" dirty="0">
              <a:latin typeface="Museo Sans 700" panose="02000000000000000000" pitchFamily="2" charset="0"/>
            </a:endParaRPr>
          </a:p>
        </p:txBody>
      </p:sp>
      <p:sp>
        <p:nvSpPr>
          <p:cNvPr id="6" name="TextBox 5"/>
          <p:cNvSpPr txBox="1"/>
          <p:nvPr/>
        </p:nvSpPr>
        <p:spPr>
          <a:xfrm>
            <a:off x="7010400" y="3430488"/>
            <a:ext cx="1524000" cy="523220"/>
          </a:xfrm>
          <a:prstGeom prst="rect">
            <a:avLst/>
          </a:prstGeom>
          <a:noFill/>
        </p:spPr>
        <p:txBody>
          <a:bodyPr wrap="square" rtlCol="0">
            <a:spAutoFit/>
          </a:bodyPr>
          <a:lstStyle/>
          <a:p>
            <a:r>
              <a:rPr lang="en-US" sz="1400" dirty="0" smtClean="0">
                <a:latin typeface="Museo Sans 700" panose="02000000000000000000" pitchFamily="2" charset="0"/>
              </a:rPr>
              <a:t>KENTUCKY  </a:t>
            </a:r>
            <a:r>
              <a:rPr lang="en-US" sz="1400" dirty="0" err="1" smtClean="0">
                <a:latin typeface="Museo Sans 700" panose="02000000000000000000" pitchFamily="2" charset="0"/>
              </a:rPr>
              <a:t>inc</a:t>
            </a:r>
            <a:r>
              <a:rPr lang="en-US" sz="1400" dirty="0" smtClean="0">
                <a:latin typeface="Museo Sans 700" panose="02000000000000000000" pitchFamily="2" charset="0"/>
              </a:rPr>
              <a:t> (+)</a:t>
            </a:r>
            <a:endParaRPr lang="en-US" sz="1400" dirty="0">
              <a:latin typeface="Museo Sans 700" panose="02000000000000000000" pitchFamily="2" charset="0"/>
            </a:endParaRPr>
          </a:p>
        </p:txBody>
      </p:sp>
      <p:sp>
        <p:nvSpPr>
          <p:cNvPr id="7" name="TextBox 6"/>
          <p:cNvSpPr txBox="1"/>
          <p:nvPr/>
        </p:nvSpPr>
        <p:spPr>
          <a:xfrm>
            <a:off x="7162800" y="4038599"/>
            <a:ext cx="1790700" cy="307777"/>
          </a:xfrm>
          <a:prstGeom prst="rect">
            <a:avLst/>
          </a:prstGeom>
          <a:noFill/>
        </p:spPr>
        <p:txBody>
          <a:bodyPr wrap="square" rtlCol="0">
            <a:spAutoFit/>
          </a:bodyPr>
          <a:lstStyle/>
          <a:p>
            <a:r>
              <a:rPr lang="en-US" sz="1400" dirty="0" smtClean="0">
                <a:latin typeface="Museo Sans 700" panose="02000000000000000000" pitchFamily="2" charset="0"/>
              </a:rPr>
              <a:t>INDIANA</a:t>
            </a:r>
            <a:endParaRPr lang="en-US" sz="1400" dirty="0">
              <a:latin typeface="Museo Sans 700" panose="02000000000000000000" pitchFamily="2" charset="0"/>
            </a:endParaRPr>
          </a:p>
        </p:txBody>
      </p:sp>
      <p:sp>
        <p:nvSpPr>
          <p:cNvPr id="8" name="TextBox 7"/>
          <p:cNvSpPr txBox="1"/>
          <p:nvPr/>
        </p:nvSpPr>
        <p:spPr>
          <a:xfrm>
            <a:off x="4351638" y="4954488"/>
            <a:ext cx="4038600" cy="307777"/>
          </a:xfrm>
          <a:prstGeom prst="rect">
            <a:avLst/>
          </a:prstGeom>
          <a:noFill/>
        </p:spPr>
        <p:txBody>
          <a:bodyPr wrap="square" rtlCol="0">
            <a:spAutoFit/>
          </a:bodyPr>
          <a:lstStyle/>
          <a:p>
            <a:r>
              <a:rPr lang="en-US" sz="1400" dirty="0" smtClean="0">
                <a:solidFill>
                  <a:srgbClr val="002060"/>
                </a:solidFill>
                <a:latin typeface="Museo Sans 700" panose="02000000000000000000" pitchFamily="2" charset="0"/>
              </a:rPr>
              <a:t>OHIO / WEST VIRGINIA  </a:t>
            </a:r>
            <a:r>
              <a:rPr lang="en-US" sz="1400" dirty="0" err="1" smtClean="0">
                <a:solidFill>
                  <a:srgbClr val="002060"/>
                </a:solidFill>
                <a:latin typeface="Museo Sans 700" panose="02000000000000000000" pitchFamily="2" charset="0"/>
              </a:rPr>
              <a:t>pr</a:t>
            </a:r>
            <a:r>
              <a:rPr lang="en-US" sz="1400" dirty="0" smtClean="0">
                <a:solidFill>
                  <a:srgbClr val="002060"/>
                </a:solidFill>
                <a:latin typeface="Museo Sans 700" panose="02000000000000000000" pitchFamily="2" charset="0"/>
              </a:rPr>
              <a:t>  </a:t>
            </a:r>
            <a:r>
              <a:rPr lang="en-US" sz="1400" dirty="0" err="1" smtClean="0">
                <a:solidFill>
                  <a:srgbClr val="002060"/>
                </a:solidFill>
                <a:latin typeface="Museo Sans 700" panose="02000000000000000000" pitchFamily="2" charset="0"/>
              </a:rPr>
              <a:t>inc</a:t>
            </a:r>
            <a:r>
              <a:rPr lang="en-US" sz="1400" dirty="0" smtClean="0">
                <a:solidFill>
                  <a:srgbClr val="002060"/>
                </a:solidFill>
                <a:latin typeface="Museo Sans 700" panose="02000000000000000000" pitchFamily="2" charset="0"/>
              </a:rPr>
              <a:t> coal prices</a:t>
            </a:r>
            <a:endParaRPr lang="en-US" sz="1400" dirty="0">
              <a:solidFill>
                <a:srgbClr val="002060"/>
              </a:solidFill>
              <a:latin typeface="Museo Sans 700" panose="02000000000000000000" pitchFamily="2" charset="0"/>
            </a:endParaRPr>
          </a:p>
        </p:txBody>
      </p:sp>
    </p:spTree>
    <p:extLst>
      <p:ext uri="{BB962C8B-B14F-4D97-AF65-F5344CB8AC3E}">
        <p14:creationId xmlns:p14="http://schemas.microsoft.com/office/powerpoint/2010/main" val="9108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3000"/>
                                        <p:tgtEl>
                                          <p:spTgt spid="5">
                                            <p:graphicEl>
                                              <a:chart seriesIdx="-3" categoryIdx="-3" bldStep="gridLegend"/>
                                            </p:graphicEl>
                                          </p:spTgt>
                                        </p:tgtEl>
                                      </p:cBhvr>
                                    </p:animEffect>
                                    <p:anim calcmode="lin" valueType="num">
                                      <p:cBhvr>
                                        <p:cTn id="8" dur="3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3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4" dur="3000"/>
                                        <p:tgtEl>
                                          <p:spTgt spid="5">
                                            <p:graphicEl>
                                              <a:chart seriesIdx="0" categoryIdx="-4" bldStep="series"/>
                                            </p:graphicEl>
                                          </p:spTgt>
                                        </p:tgtEl>
                                      </p:cBhvr>
                                    </p:animEffect>
                                    <p:anim calcmode="lin" valueType="num">
                                      <p:cBhvr>
                                        <p:cTn id="15" dur="30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3000" fill="hold"/>
                                        <p:tgtEl>
                                          <p:spTgt spid="5">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21" dur="3000"/>
                                        <p:tgtEl>
                                          <p:spTgt spid="5">
                                            <p:graphicEl>
                                              <a:chart seriesIdx="1" categoryIdx="-4" bldStep="series"/>
                                            </p:graphicEl>
                                          </p:spTgt>
                                        </p:tgtEl>
                                      </p:cBhvr>
                                    </p:animEffect>
                                    <p:anim calcmode="lin" valueType="num">
                                      <p:cBhvr>
                                        <p:cTn id="22" dur="30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3000" fill="hold"/>
                                        <p:tgtEl>
                                          <p:spTgt spid="5">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8" dur="3000"/>
                                        <p:tgtEl>
                                          <p:spTgt spid="5">
                                            <p:graphicEl>
                                              <a:chart seriesIdx="2" categoryIdx="-4" bldStep="series"/>
                                            </p:graphicEl>
                                          </p:spTgt>
                                        </p:tgtEl>
                                      </p:cBhvr>
                                    </p:animEffect>
                                    <p:anim calcmode="lin" valueType="num">
                                      <p:cBhvr>
                                        <p:cTn id="29" dur="30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0" dur="3000" fill="hold"/>
                                        <p:tgtEl>
                                          <p:spTgt spid="5">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35" dur="3000"/>
                                        <p:tgtEl>
                                          <p:spTgt spid="5">
                                            <p:graphicEl>
                                              <a:chart seriesIdx="3" categoryIdx="-4" bldStep="series"/>
                                            </p:graphicEl>
                                          </p:spTgt>
                                        </p:tgtEl>
                                      </p:cBhvr>
                                    </p:animEffect>
                                    <p:anim calcmode="lin" valueType="num">
                                      <p:cBhvr>
                                        <p:cTn id="36" dur="3000" fill="hold"/>
                                        <p:tgtEl>
                                          <p:spTgt spid="5">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7" dur="3000" fill="hold"/>
                                        <p:tgtEl>
                                          <p:spTgt spid="5">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42" dur="3000"/>
                                        <p:tgtEl>
                                          <p:spTgt spid="5">
                                            <p:graphicEl>
                                              <a:chart seriesIdx="4" categoryIdx="-4" bldStep="series"/>
                                            </p:graphicEl>
                                          </p:spTgt>
                                        </p:tgtEl>
                                      </p:cBhvr>
                                    </p:animEffect>
                                    <p:anim calcmode="lin" valueType="num">
                                      <p:cBhvr>
                                        <p:cTn id="43" dur="3000" fill="hold"/>
                                        <p:tgtEl>
                                          <p:spTgt spid="5">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4" dur="3000" fill="hold"/>
                                        <p:tgtEl>
                                          <p:spTgt spid="5">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49" dur="3000"/>
                                        <p:tgtEl>
                                          <p:spTgt spid="5">
                                            <p:graphicEl>
                                              <a:chart seriesIdx="5" categoryIdx="-4" bldStep="series"/>
                                            </p:graphicEl>
                                          </p:spTgt>
                                        </p:tgtEl>
                                      </p:cBhvr>
                                    </p:animEffect>
                                    <p:anim calcmode="lin" valueType="num">
                                      <p:cBhvr>
                                        <p:cTn id="50" dur="3000" fill="hold"/>
                                        <p:tgtEl>
                                          <p:spTgt spid="5">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51" dur="3000" fill="hold"/>
                                        <p:tgtEl>
                                          <p:spTgt spid="5">
                                            <p:graphicEl>
                                              <a:chart seriesIdx="5"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chart seriesIdx="6" categoryIdx="-4" bldStep="series"/>
                                            </p:graphicEl>
                                          </p:spTgt>
                                        </p:tgtEl>
                                        <p:attrNameLst>
                                          <p:attrName>style.visibility</p:attrName>
                                        </p:attrNameLst>
                                      </p:cBhvr>
                                      <p:to>
                                        <p:strVal val="visible"/>
                                      </p:to>
                                    </p:set>
                                    <p:animEffect transition="in" filter="fade">
                                      <p:cBhvr>
                                        <p:cTn id="56" dur="3000"/>
                                        <p:tgtEl>
                                          <p:spTgt spid="5">
                                            <p:graphicEl>
                                              <a:chart seriesIdx="6" categoryIdx="-4" bldStep="series"/>
                                            </p:graphicEl>
                                          </p:spTgt>
                                        </p:tgtEl>
                                      </p:cBhvr>
                                    </p:animEffect>
                                    <p:anim calcmode="lin" valueType="num">
                                      <p:cBhvr>
                                        <p:cTn id="57" dur="3000" fill="hold"/>
                                        <p:tgtEl>
                                          <p:spTgt spid="5">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p:cTn id="58" dur="3000" fill="hold"/>
                                        <p:tgtEl>
                                          <p:spTgt spid="5">
                                            <p:graphicEl>
                                              <a:chart seriesIdx="6"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graphicEl>
                                              <a:chart seriesIdx="7" categoryIdx="-4" bldStep="series"/>
                                            </p:graphicEl>
                                          </p:spTgt>
                                        </p:tgtEl>
                                        <p:attrNameLst>
                                          <p:attrName>style.visibility</p:attrName>
                                        </p:attrNameLst>
                                      </p:cBhvr>
                                      <p:to>
                                        <p:strVal val="visible"/>
                                      </p:to>
                                    </p:set>
                                    <p:animEffect transition="in" filter="fade">
                                      <p:cBhvr>
                                        <p:cTn id="63" dur="3000"/>
                                        <p:tgtEl>
                                          <p:spTgt spid="5">
                                            <p:graphicEl>
                                              <a:chart seriesIdx="7" categoryIdx="-4" bldStep="series"/>
                                            </p:graphicEl>
                                          </p:spTgt>
                                        </p:tgtEl>
                                      </p:cBhvr>
                                    </p:animEffect>
                                    <p:anim calcmode="lin" valueType="num">
                                      <p:cBhvr>
                                        <p:cTn id="64" dur="3000" fill="hold"/>
                                        <p:tgtEl>
                                          <p:spTgt spid="5">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p:cTn id="65" dur="3000" fill="hold"/>
                                        <p:tgtEl>
                                          <p:spTgt spid="5">
                                            <p:graphicEl>
                                              <a:chart seriesIdx="7"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graphicEl>
                                              <a:chart seriesIdx="8" categoryIdx="-4" bldStep="series"/>
                                            </p:graphicEl>
                                          </p:spTgt>
                                        </p:tgtEl>
                                        <p:attrNameLst>
                                          <p:attrName>style.visibility</p:attrName>
                                        </p:attrNameLst>
                                      </p:cBhvr>
                                      <p:to>
                                        <p:strVal val="visible"/>
                                      </p:to>
                                    </p:set>
                                    <p:animEffect transition="in" filter="fade">
                                      <p:cBhvr>
                                        <p:cTn id="70" dur="3000"/>
                                        <p:tgtEl>
                                          <p:spTgt spid="5">
                                            <p:graphicEl>
                                              <a:chart seriesIdx="8" categoryIdx="-4" bldStep="series"/>
                                            </p:graphicEl>
                                          </p:spTgt>
                                        </p:tgtEl>
                                      </p:cBhvr>
                                    </p:animEffect>
                                    <p:anim calcmode="lin" valueType="num">
                                      <p:cBhvr>
                                        <p:cTn id="71" dur="3000" fill="hold"/>
                                        <p:tgtEl>
                                          <p:spTgt spid="5">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p:cTn id="72" dur="3000" fill="hold"/>
                                        <p:tgtEl>
                                          <p:spTgt spid="5">
                                            <p:graphicEl>
                                              <a:chart seriesIdx="8"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graphicEl>
                                              <a:chart seriesIdx="9" categoryIdx="-4" bldStep="series"/>
                                            </p:graphicEl>
                                          </p:spTgt>
                                        </p:tgtEl>
                                        <p:attrNameLst>
                                          <p:attrName>style.visibility</p:attrName>
                                        </p:attrNameLst>
                                      </p:cBhvr>
                                      <p:to>
                                        <p:strVal val="visible"/>
                                      </p:to>
                                    </p:set>
                                    <p:animEffect transition="in" filter="fade">
                                      <p:cBhvr>
                                        <p:cTn id="77" dur="3000"/>
                                        <p:tgtEl>
                                          <p:spTgt spid="5">
                                            <p:graphicEl>
                                              <a:chart seriesIdx="9" categoryIdx="-4" bldStep="series"/>
                                            </p:graphicEl>
                                          </p:spTgt>
                                        </p:tgtEl>
                                      </p:cBhvr>
                                    </p:animEffect>
                                    <p:anim calcmode="lin" valueType="num">
                                      <p:cBhvr>
                                        <p:cTn id="78" dur="3000" fill="hold"/>
                                        <p:tgtEl>
                                          <p:spTgt spid="5">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p:cTn id="79" dur="3000" fill="hold"/>
                                        <p:tgtEl>
                                          <p:spTgt spid="5">
                                            <p:graphicEl>
                                              <a:chart seriesIdx="9"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graphicEl>
                                              <a:chart seriesIdx="10" categoryIdx="-4" bldStep="series"/>
                                            </p:graphicEl>
                                          </p:spTgt>
                                        </p:tgtEl>
                                        <p:attrNameLst>
                                          <p:attrName>style.visibility</p:attrName>
                                        </p:attrNameLst>
                                      </p:cBhvr>
                                      <p:to>
                                        <p:strVal val="visible"/>
                                      </p:to>
                                    </p:set>
                                    <p:animEffect transition="in" filter="fade">
                                      <p:cBhvr>
                                        <p:cTn id="84" dur="3000"/>
                                        <p:tgtEl>
                                          <p:spTgt spid="5">
                                            <p:graphicEl>
                                              <a:chart seriesIdx="10" categoryIdx="-4" bldStep="series"/>
                                            </p:graphicEl>
                                          </p:spTgt>
                                        </p:tgtEl>
                                      </p:cBhvr>
                                    </p:animEffect>
                                    <p:anim calcmode="lin" valueType="num">
                                      <p:cBhvr>
                                        <p:cTn id="85" dur="3000" fill="hold"/>
                                        <p:tgtEl>
                                          <p:spTgt spid="5">
                                            <p:graphicEl>
                                              <a:chart seriesIdx="10" categoryIdx="-4" bldStep="series"/>
                                            </p:graphicEl>
                                          </p:spTgt>
                                        </p:tgtEl>
                                        <p:attrNameLst>
                                          <p:attrName>ppt_x</p:attrName>
                                        </p:attrNameLst>
                                      </p:cBhvr>
                                      <p:tavLst>
                                        <p:tav tm="0">
                                          <p:val>
                                            <p:strVal val="#ppt_x"/>
                                          </p:val>
                                        </p:tav>
                                        <p:tav tm="100000">
                                          <p:val>
                                            <p:strVal val="#ppt_x"/>
                                          </p:val>
                                        </p:tav>
                                      </p:tavLst>
                                    </p:anim>
                                    <p:anim calcmode="lin" valueType="num">
                                      <p:cBhvr>
                                        <p:cTn id="86" dur="3000" fill="hold"/>
                                        <p:tgtEl>
                                          <p:spTgt spid="5">
                                            <p:graphicEl>
                                              <a:chart seriesIdx="1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graphicEl>
                                              <a:chart seriesIdx="11" categoryIdx="-4" bldStep="series"/>
                                            </p:graphicEl>
                                          </p:spTgt>
                                        </p:tgtEl>
                                        <p:attrNameLst>
                                          <p:attrName>style.visibility</p:attrName>
                                        </p:attrNameLst>
                                      </p:cBhvr>
                                      <p:to>
                                        <p:strVal val="visible"/>
                                      </p:to>
                                    </p:set>
                                    <p:animEffect transition="in" filter="fade">
                                      <p:cBhvr>
                                        <p:cTn id="91" dur="3000"/>
                                        <p:tgtEl>
                                          <p:spTgt spid="5">
                                            <p:graphicEl>
                                              <a:chart seriesIdx="11" categoryIdx="-4" bldStep="series"/>
                                            </p:graphicEl>
                                          </p:spTgt>
                                        </p:tgtEl>
                                      </p:cBhvr>
                                    </p:animEffect>
                                    <p:anim calcmode="lin" valueType="num">
                                      <p:cBhvr>
                                        <p:cTn id="92" dur="3000" fill="hold"/>
                                        <p:tgtEl>
                                          <p:spTgt spid="5">
                                            <p:graphicEl>
                                              <a:chart seriesIdx="11" categoryIdx="-4" bldStep="series"/>
                                            </p:graphicEl>
                                          </p:spTgt>
                                        </p:tgtEl>
                                        <p:attrNameLst>
                                          <p:attrName>ppt_x</p:attrName>
                                        </p:attrNameLst>
                                      </p:cBhvr>
                                      <p:tavLst>
                                        <p:tav tm="0">
                                          <p:val>
                                            <p:strVal val="#ppt_x"/>
                                          </p:val>
                                        </p:tav>
                                        <p:tav tm="100000">
                                          <p:val>
                                            <p:strVal val="#ppt_x"/>
                                          </p:val>
                                        </p:tav>
                                      </p:tavLst>
                                    </p:anim>
                                    <p:anim calcmode="lin" valueType="num">
                                      <p:cBhvr>
                                        <p:cTn id="93" dur="3000" fill="hold"/>
                                        <p:tgtEl>
                                          <p:spTgt spid="5">
                                            <p:graphicEl>
                                              <a:chart seriesIdx="1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smtClean="0">
                <a:latin typeface="Museo Sans Cond 700" panose="02000000000000000000" pitchFamily="2" charset="0"/>
              </a:rPr>
              <a:t>5-State Region </a:t>
            </a: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a:t>
            </a:r>
            <a:br>
              <a:rPr lang="en-US" sz="3100" dirty="0" smtClean="0">
                <a:latin typeface="Museo Sans Cond 700" panose="02000000000000000000" pitchFamily="2" charset="0"/>
              </a:rPr>
            </a:br>
            <a:r>
              <a:rPr lang="en-US" sz="3100" dirty="0" smtClean="0">
                <a:latin typeface="Museo Sans Cond 700" panose="02000000000000000000" pitchFamily="2" charset="0"/>
              </a:rPr>
              <a:t>Overview</a:t>
            </a:r>
            <a:r>
              <a:rPr lang="en-US" sz="2200" dirty="0" smtClean="0">
                <a:latin typeface="Museo Sans Cond 700" panose="02000000000000000000" pitchFamily="2" charset="0"/>
              </a:rPr>
              <a:t/>
            </a:r>
            <a:br>
              <a:rPr lang="en-US" sz="2200" dirty="0" smtClean="0">
                <a:latin typeface="Museo Sans Cond 700" panose="02000000000000000000" pitchFamily="2" charset="0"/>
              </a:rPr>
            </a:br>
            <a:r>
              <a:rPr lang="en-US" sz="1800" dirty="0" smtClean="0">
                <a:latin typeface="Museo Sans Cond 700" panose="02000000000000000000" pitchFamily="2" charset="0"/>
              </a:rPr>
              <a:t>Sources:  Census Bureau </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85293409"/>
              </p:ext>
            </p:extLst>
          </p:nvPr>
        </p:nvGraphicFramePr>
        <p:xfrm>
          <a:off x="685800" y="1828800"/>
          <a:ext cx="7772401" cy="2913660"/>
        </p:xfrm>
        <a:graphic>
          <a:graphicData uri="http://schemas.openxmlformats.org/drawingml/2006/table">
            <a:tbl>
              <a:tblPr firstRow="1" bandRow="1">
                <a:tableStyleId>{5C22544A-7EE6-4342-B048-85BDC9FD1C3A}</a:tableStyleId>
              </a:tblPr>
              <a:tblGrid>
                <a:gridCol w="1348274"/>
                <a:gridCol w="1003041"/>
                <a:gridCol w="1230085"/>
                <a:gridCol w="1066800"/>
                <a:gridCol w="903515"/>
                <a:gridCol w="1110343"/>
                <a:gridCol w="1110343"/>
              </a:tblGrid>
              <a:tr h="825504">
                <a:tc>
                  <a:txBody>
                    <a:bodyPr/>
                    <a:lstStyle/>
                    <a:p>
                      <a:r>
                        <a:rPr lang="en-US" sz="1600" dirty="0" smtClean="0">
                          <a:latin typeface="Museo Sans 700" panose="02000000000000000000" pitchFamily="2" charset="0"/>
                        </a:rPr>
                        <a:t>Population Growth 2010-2015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Indiana</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Kentucky</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Michigan</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Ohio</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West Virginia</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Total</a:t>
                      </a:r>
                      <a:endParaRPr lang="en-US" sz="1600" dirty="0">
                        <a:latin typeface="Museo Sans 700" panose="02000000000000000000" pitchFamily="2" charset="0"/>
                      </a:endParaRPr>
                    </a:p>
                  </a:txBody>
                  <a:tcPr anchor="ctr"/>
                </a:tc>
              </a:tr>
              <a:tr h="522039">
                <a:tc>
                  <a:txBody>
                    <a:bodyPr/>
                    <a:lstStyle/>
                    <a:p>
                      <a:pPr algn="ctr"/>
                      <a:r>
                        <a:rPr lang="en-US" sz="1600" dirty="0" smtClean="0">
                          <a:latin typeface="Museo Sans 700" panose="02000000000000000000" pitchFamily="2" charset="0"/>
                        </a:rPr>
                        <a:t>=&gt; 2%</a:t>
                      </a:r>
                      <a:r>
                        <a:rPr lang="en-US" sz="1600" baseline="0" dirty="0" smtClean="0">
                          <a:latin typeface="Museo Sans 700" panose="02000000000000000000" pitchFamily="2" charset="0"/>
                        </a:rPr>
                        <a:t> </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3</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5</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1</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0</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0</a:t>
                      </a:r>
                      <a:endParaRPr lang="en-US" sz="1600" dirty="0">
                        <a:latin typeface="Museo Sans 700" panose="02000000000000000000" pitchFamily="2" charset="0"/>
                      </a:endParaRPr>
                    </a:p>
                  </a:txBody>
                  <a:tcPr anchor="ctr"/>
                </a:tc>
                <a:tc>
                  <a:txBody>
                    <a:bodyPr/>
                    <a:lstStyle/>
                    <a:p>
                      <a:pPr algn="ctr"/>
                      <a:r>
                        <a:rPr lang="en-US" sz="1600" dirty="0" smtClean="0">
                          <a:latin typeface="Museo Sans 700" panose="02000000000000000000" pitchFamily="2" charset="0"/>
                        </a:rPr>
                        <a:t>9</a:t>
                      </a:r>
                      <a:endParaRPr lang="en-US" sz="1600" dirty="0">
                        <a:latin typeface="Museo Sans 700" panose="02000000000000000000" pitchFamily="2" charset="0"/>
                      </a:endParaRPr>
                    </a:p>
                  </a:txBody>
                  <a:tcPr anchor="ctr"/>
                </a:tc>
              </a:tr>
              <a:tr h="522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useo Sans 700" panose="02000000000000000000" pitchFamily="2" charset="0"/>
                          <a:ea typeface="+mn-ea"/>
                          <a:cs typeface="+mn-cs"/>
                        </a:rPr>
                        <a:t>0% - 2%</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8</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4</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5</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19</a:t>
                      </a:r>
                      <a:endParaRPr kumimoji="0" lang="en-US" sz="1600" kern="1200" dirty="0">
                        <a:solidFill>
                          <a:schemeClr val="dk1"/>
                        </a:solidFill>
                        <a:latin typeface="Museo Sans 700" panose="02000000000000000000" pitchFamily="2" charset="0"/>
                        <a:ea typeface="+mn-ea"/>
                        <a:cs typeface="+mn-cs"/>
                      </a:endParaRPr>
                    </a:p>
                  </a:txBody>
                  <a:tcPr anchor="ctr"/>
                </a:tc>
              </a:tr>
              <a:tr h="522039">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&lt;0%</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13</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6</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22</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2</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44</a:t>
                      </a:r>
                      <a:endParaRPr kumimoji="0" lang="en-US" sz="1600" kern="1200" dirty="0">
                        <a:solidFill>
                          <a:schemeClr val="dk1"/>
                        </a:solidFill>
                        <a:latin typeface="Museo Sans 700" panose="02000000000000000000" pitchFamily="2" charset="0"/>
                        <a:ea typeface="+mn-ea"/>
                        <a:cs typeface="+mn-cs"/>
                      </a:endParaRPr>
                    </a:p>
                  </a:txBody>
                  <a:tcPr anchor="ctr"/>
                </a:tc>
              </a:tr>
              <a:tr h="522039">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Total</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24</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7</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11</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27</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3</a:t>
                      </a:r>
                      <a:endParaRPr kumimoji="0" lang="en-US" sz="1600" kern="1200" dirty="0">
                        <a:solidFill>
                          <a:schemeClr val="dk1"/>
                        </a:solidFill>
                        <a:latin typeface="Museo Sans 700" panose="02000000000000000000" pitchFamily="2" charset="0"/>
                        <a:ea typeface="+mn-ea"/>
                        <a:cs typeface="+mn-cs"/>
                      </a:endParaRPr>
                    </a:p>
                  </a:txBody>
                  <a:tcPr anchor="ctr"/>
                </a:tc>
                <a:tc>
                  <a:txBody>
                    <a:bodyPr/>
                    <a:lstStyle/>
                    <a:p>
                      <a:pPr marL="0" algn="ctr" rtl="0" eaLnBrk="1" latinLnBrk="0" hangingPunct="1"/>
                      <a:r>
                        <a:rPr kumimoji="0" lang="en-US" sz="1600" kern="1200" dirty="0" smtClean="0">
                          <a:solidFill>
                            <a:schemeClr val="dk1"/>
                          </a:solidFill>
                          <a:latin typeface="Museo Sans 700" panose="02000000000000000000" pitchFamily="2" charset="0"/>
                          <a:ea typeface="+mn-ea"/>
                          <a:cs typeface="+mn-cs"/>
                        </a:rPr>
                        <a:t>72</a:t>
                      </a:r>
                      <a:endParaRPr kumimoji="0" lang="en-US" sz="1600" kern="1200" dirty="0">
                        <a:solidFill>
                          <a:schemeClr val="dk1"/>
                        </a:solidFill>
                        <a:latin typeface="Museo Sans 700" panose="02000000000000000000" pitchFamily="2" charset="0"/>
                        <a:ea typeface="+mn-ea"/>
                        <a:cs typeface="+mn-cs"/>
                      </a:endParaRPr>
                    </a:p>
                  </a:txBody>
                  <a:tcPr anchor="ctr"/>
                </a:tc>
              </a:tr>
            </a:tbl>
          </a:graphicData>
        </a:graphic>
      </p:graphicFrame>
    </p:spTree>
    <p:extLst>
      <p:ext uri="{BB962C8B-B14F-4D97-AF65-F5344CB8AC3E}">
        <p14:creationId xmlns:p14="http://schemas.microsoft.com/office/powerpoint/2010/main" val="59303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38" y="387057"/>
            <a:ext cx="7772400" cy="1143000"/>
          </a:xfrm>
        </p:spPr>
        <p:txBody>
          <a:bodyPr>
            <a:normAutofit fontScale="90000"/>
          </a:bodyPr>
          <a:lstStyle/>
          <a:p>
            <a:pPr algn="ctr"/>
            <a:r>
              <a:rPr lang="en-US" sz="3100" dirty="0" smtClean="0"/>
              <a:t>Focus:  Indiana, Kentucky, Michigan, Ohio and West Virginia</a:t>
            </a:r>
            <a:br>
              <a:rPr lang="en-US" sz="3100" dirty="0" smtClean="0"/>
            </a:br>
            <a:r>
              <a:rPr lang="en-US" sz="3100" dirty="0" smtClean="0"/>
              <a:t>Data:  Personal Income Growth 2015, BEA</a:t>
            </a:r>
            <a:endParaRPr lang="en-US" sz="3100" dirty="0"/>
          </a:p>
        </p:txBody>
      </p:sp>
      <p:pic>
        <p:nvPicPr>
          <p:cNvPr id="6" name="Picture 5" descr="http://www.bea.gov/newsreleases/regional/spi/2016/_images/spi0316.png - Windows Internet Explorer provided by Red Capital Group"/>
          <p:cNvPicPr>
            <a:picLocks noChangeAspect="1"/>
          </p:cNvPicPr>
          <p:nvPr/>
        </p:nvPicPr>
        <p:blipFill rotWithShape="1">
          <a:blip r:embed="rId2">
            <a:extLst>
              <a:ext uri="{28A0092B-C50C-407E-A947-70E740481C1C}">
                <a14:useLocalDpi xmlns:a14="http://schemas.microsoft.com/office/drawing/2010/main" val="0"/>
              </a:ext>
            </a:extLst>
          </a:blip>
          <a:srcRect l="35897" t="12185" r="27778" b="4878"/>
          <a:stretch/>
        </p:blipFill>
        <p:spPr>
          <a:xfrm>
            <a:off x="998414" y="1799492"/>
            <a:ext cx="5554785" cy="3852984"/>
          </a:xfrm>
          <a:prstGeom prst="rect">
            <a:avLst/>
          </a:prstGeom>
        </p:spPr>
      </p:pic>
      <p:pic>
        <p:nvPicPr>
          <p:cNvPr id="1026" name="Picture 2" descr="http://www.bea.gov/newsreleases/regional/spi/2016/_images/spi0316.png"/>
          <p:cNvPicPr>
            <a:picLocks noChangeAspect="1" noChangeArrowheads="1"/>
          </p:cNvPicPr>
          <p:nvPr/>
        </p:nvPicPr>
        <p:blipFill rotWithShape="1">
          <a:blip r:embed="rId3">
            <a:extLst>
              <a:ext uri="{28A0092B-C50C-407E-A947-70E740481C1C}">
                <a14:useLocalDpi xmlns:a14="http://schemas.microsoft.com/office/drawing/2010/main" val="0"/>
              </a:ext>
            </a:extLst>
          </a:blip>
          <a:srcRect l="75116" t="66569" r="1063" b="4553"/>
          <a:stretch/>
        </p:blipFill>
        <p:spPr bwMode="auto">
          <a:xfrm>
            <a:off x="6477000" y="1976425"/>
            <a:ext cx="2346132" cy="17651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05400" y="1826846"/>
            <a:ext cx="1371600" cy="10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1908" y="2859020"/>
            <a:ext cx="1371600" cy="153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515641"/>
            <a:ext cx="4800600" cy="38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656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  Greensburg, Indiana</a:t>
            </a:r>
            <a:br>
              <a:rPr lang="en-US" sz="3100" dirty="0" smtClean="0">
                <a:latin typeface="Museo Sans Cond 700" panose="02000000000000000000" pitchFamily="2" charset="0"/>
              </a:rPr>
            </a:br>
            <a:r>
              <a:rPr lang="en-US" sz="2000" dirty="0" smtClean="0">
                <a:latin typeface="Museo Sans Cond 700" panose="02000000000000000000" pitchFamily="2" charset="0"/>
              </a:rPr>
              <a:t>(</a:t>
            </a:r>
            <a:r>
              <a:rPr lang="en-US" sz="2200" dirty="0" smtClean="0">
                <a:latin typeface="Museo Sans Cond 700" panose="02000000000000000000" pitchFamily="2" charset="0"/>
              </a:rPr>
              <a:t>Decatur County/SE Indiana)</a:t>
            </a:r>
            <a:br>
              <a:rPr lang="en-US" sz="22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26865693"/>
              </p:ext>
            </p:extLst>
          </p:nvPr>
        </p:nvGraphicFramePr>
        <p:xfrm>
          <a:off x="2438400" y="2209800"/>
          <a:ext cx="6324600" cy="1828800"/>
        </p:xfrm>
        <a:graphic>
          <a:graphicData uri="http://schemas.openxmlformats.org/drawingml/2006/table">
            <a:tbl>
              <a:tblPr firstRow="1" bandRow="1">
                <a:tableStyleId>{5C22544A-7EE6-4342-B048-85BDC9FD1C3A}</a:tableStyleId>
              </a:tblPr>
              <a:tblGrid>
                <a:gridCol w="1279979"/>
                <a:gridCol w="828221"/>
                <a:gridCol w="1054100"/>
                <a:gridCol w="1054100"/>
                <a:gridCol w="1054100"/>
                <a:gridCol w="1054100"/>
              </a:tblGrid>
              <a:tr h="568128">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p>
                    <a:p>
                      <a:pPr algn="ct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28916">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25,791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26,521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26,511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0.0%</a:t>
                      </a:r>
                      <a:endParaRPr lang="en-US" sz="1600" dirty="0">
                        <a:latin typeface="Museo Sans 700" panose="02000000000000000000" pitchFamily="2" charset="0"/>
                      </a:endParaRPr>
                    </a:p>
                  </a:txBody>
                  <a:tcPr/>
                </a:tc>
              </a:tr>
              <a:tr h="328916">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11,181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13,520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20.9%</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13,489</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0.2%</a:t>
                      </a:r>
                      <a:endParaRPr lang="en-US" sz="1600" dirty="0">
                        <a:latin typeface="Museo Sans 700" panose="02000000000000000000" pitchFamily="2" charset="0"/>
                      </a:endParaRPr>
                    </a:p>
                  </a:txBody>
                  <a:tcPr/>
                </a:tc>
              </a:tr>
              <a:tr h="328916">
                <a:tc gridSpan="6">
                  <a:txBody>
                    <a:bodyPr/>
                    <a:lstStyle/>
                    <a:p>
                      <a:r>
                        <a:rPr lang="en-US" sz="1600" dirty="0" smtClean="0">
                          <a:latin typeface="Museo Sans 700" panose="02000000000000000000" pitchFamily="2" charset="0"/>
                        </a:rPr>
                        <a:t>Growth Drivers:   Manufacturing (Engineering intensive, auto)</a:t>
                      </a:r>
                    </a:p>
                    <a:p>
                      <a:r>
                        <a:rPr lang="en-US" sz="1600" dirty="0" smtClean="0">
                          <a:latin typeface="Museo Sans 700" panose="02000000000000000000" pitchFamily="2" charset="0"/>
                        </a:rPr>
                        <a:t>                                  Interstate-74</a:t>
                      </a:r>
                      <a:r>
                        <a:rPr lang="en-US" sz="1600" baseline="0" dirty="0" smtClean="0">
                          <a:latin typeface="Museo Sans 700" panose="02000000000000000000" pitchFamily="2" charset="0"/>
                        </a:rPr>
                        <a:t> linking Cincinnati/Indianapolis</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1026" name="Picture 2" descr="Map of Indiana highlighting Decatur County">
            <a:hlinkClick r:id="rId2" tooltip="Map of Indiana highlighting Decatur Coun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133600"/>
            <a:ext cx="169248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8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  Washington, Indiana</a:t>
            </a:r>
            <a:br>
              <a:rPr lang="en-US" sz="3100" dirty="0" smtClean="0">
                <a:latin typeface="Museo Sans Cond 700" panose="02000000000000000000" pitchFamily="2" charset="0"/>
              </a:rPr>
            </a:br>
            <a:r>
              <a:rPr lang="en-US" sz="2000" dirty="0" smtClean="0">
                <a:latin typeface="Museo Sans Cond 700" panose="02000000000000000000" pitchFamily="2" charset="0"/>
              </a:rPr>
              <a:t>(Daviess County/SW Indiana)</a:t>
            </a:r>
            <a:r>
              <a:rPr lang="en-US" sz="3100" dirty="0" smtClean="0">
                <a:latin typeface="Museo Sans Cond 700" panose="02000000000000000000" pitchFamily="2" charset="0"/>
              </a:rPr>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70992646"/>
              </p:ext>
            </p:extLst>
          </p:nvPr>
        </p:nvGraphicFramePr>
        <p:xfrm>
          <a:off x="2286000" y="2286000"/>
          <a:ext cx="6400800" cy="2057400"/>
        </p:xfrm>
        <a:graphic>
          <a:graphicData uri="http://schemas.openxmlformats.org/drawingml/2006/table">
            <a:tbl>
              <a:tblPr firstRow="1" bandRow="1">
                <a:tableStyleId>{5C22544A-7EE6-4342-B048-85BDC9FD1C3A}</a:tableStyleId>
              </a:tblPr>
              <a:tblGrid>
                <a:gridCol w="1295400"/>
                <a:gridCol w="838200"/>
                <a:gridCol w="1066800"/>
                <a:gridCol w="1066800"/>
                <a:gridCol w="1066800"/>
                <a:gridCol w="1066800"/>
              </a:tblGrid>
              <a:tr h="342900">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42900">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31,744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32,906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3.7%</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32,745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0.5%</a:t>
                      </a:r>
                      <a:endParaRPr lang="en-US" sz="1600" dirty="0">
                        <a:latin typeface="Museo Sans 700" panose="02000000000000000000" pitchFamily="2" charset="0"/>
                      </a:endParaRPr>
                    </a:p>
                  </a:txBody>
                  <a:tcPr/>
                </a:tc>
              </a:tr>
              <a:tr h="342900">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r>
                        <a:rPr lang="en-US" sz="1600" dirty="0" smtClean="0">
                          <a:latin typeface="Museo Sans 700" panose="02000000000000000000" pitchFamily="2" charset="0"/>
                        </a:rPr>
                        <a:t>10,441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11,246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7.7%</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10,980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1.1%</a:t>
                      </a:r>
                      <a:endParaRPr lang="en-US" sz="1600" dirty="0">
                        <a:latin typeface="Museo Sans 700" panose="02000000000000000000" pitchFamily="2" charset="0"/>
                      </a:endParaRPr>
                    </a:p>
                  </a:txBody>
                  <a:tcPr/>
                </a:tc>
              </a:tr>
              <a:tr h="1028700">
                <a:tc gridSpan="6">
                  <a:txBody>
                    <a:bodyPr/>
                    <a:lstStyle/>
                    <a:p>
                      <a:r>
                        <a:rPr lang="en-US" sz="1600" dirty="0" smtClean="0">
                          <a:latin typeface="Museo Sans 700" panose="02000000000000000000" pitchFamily="2" charset="0"/>
                        </a:rPr>
                        <a:t>Growth Drivers:  Machinery</a:t>
                      </a:r>
                      <a:r>
                        <a:rPr lang="en-US" sz="1600" baseline="0" dirty="0" smtClean="0">
                          <a:latin typeface="Museo Sans 700" panose="02000000000000000000" pitchFamily="2" charset="0"/>
                        </a:rPr>
                        <a:t> and homebuilding products</a:t>
                      </a:r>
                    </a:p>
                    <a:p>
                      <a:r>
                        <a:rPr lang="en-US" sz="1600" baseline="0" dirty="0" smtClean="0">
                          <a:latin typeface="Museo Sans 700" panose="02000000000000000000" pitchFamily="2" charset="0"/>
                        </a:rPr>
                        <a:t>                                 Lake / Lifestyle tourism</a:t>
                      </a:r>
                    </a:p>
                    <a:p>
                      <a:r>
                        <a:rPr lang="en-US" sz="1600" baseline="0" dirty="0" smtClean="0">
                          <a:latin typeface="Museo Sans 700" panose="02000000000000000000" pitchFamily="2" charset="0"/>
                        </a:rPr>
                        <a:t>                                 Access to I-69 Indianapolis/Louisville/St. Louis</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2050" name="Picture 2" descr="Map of Indiana highlighting Daviess County">
            <a:hlinkClick r:id="rId2" tooltip="Map of Indiana highlighting Daviess Coun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2382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3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  Richmond-Berea, Kentucky</a:t>
            </a:r>
            <a:br>
              <a:rPr lang="en-US" sz="3100" dirty="0" smtClean="0">
                <a:latin typeface="Museo Sans Cond 700" panose="02000000000000000000" pitchFamily="2" charset="0"/>
              </a:rPr>
            </a:br>
            <a:r>
              <a:rPr lang="en-US" sz="2000" dirty="0" smtClean="0">
                <a:latin typeface="Museo Sans Cond 700" panose="02000000000000000000" pitchFamily="2" charset="0"/>
              </a:rPr>
              <a:t>(Madison, Rockcastle Counties/Bluegrass Country)</a:t>
            </a:r>
            <a:r>
              <a:rPr lang="en-US" sz="3100" dirty="0" smtClean="0">
                <a:latin typeface="Museo Sans Cond 700" panose="02000000000000000000" pitchFamily="2" charset="0"/>
              </a:rPr>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84849273"/>
              </p:ext>
            </p:extLst>
          </p:nvPr>
        </p:nvGraphicFramePr>
        <p:xfrm>
          <a:off x="2286000" y="2286000"/>
          <a:ext cx="6567805" cy="2133599"/>
        </p:xfrm>
        <a:graphic>
          <a:graphicData uri="http://schemas.openxmlformats.org/drawingml/2006/table">
            <a:tbl>
              <a:tblPr firstRow="1" bandRow="1">
                <a:tableStyleId>{5C22544A-7EE6-4342-B048-85BDC9FD1C3A}</a:tableStyleId>
              </a:tblPr>
              <a:tblGrid>
                <a:gridCol w="1295400"/>
                <a:gridCol w="1005205"/>
                <a:gridCol w="1066800"/>
                <a:gridCol w="1066800"/>
                <a:gridCol w="1066800"/>
                <a:gridCol w="1066800"/>
              </a:tblGrid>
              <a:tr h="372533">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72533">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100,262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104,766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103,522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1.2%</a:t>
                      </a:r>
                      <a:endParaRPr lang="en-US" sz="1600" dirty="0">
                        <a:latin typeface="Museo Sans 700" panose="02000000000000000000" pitchFamily="2" charset="0"/>
                      </a:endParaRPr>
                    </a:p>
                  </a:txBody>
                  <a:tcPr/>
                </a:tc>
              </a:tr>
              <a:tr h="372533">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32,921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37,041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12.5%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36,884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a:t>
                      </a:r>
                      <a:endParaRPr lang="en-US" sz="1600" dirty="0">
                        <a:latin typeface="Museo Sans 700" panose="02000000000000000000" pitchFamily="2" charset="0"/>
                      </a:endParaRPr>
                    </a:p>
                  </a:txBody>
                  <a:tcPr/>
                </a:tc>
              </a:tr>
              <a:tr h="1016000">
                <a:tc gridSpan="6">
                  <a:txBody>
                    <a:bodyPr/>
                    <a:lstStyle/>
                    <a:p>
                      <a:r>
                        <a:rPr lang="en-US" sz="1600" dirty="0" smtClean="0">
                          <a:latin typeface="Museo Sans 700" panose="02000000000000000000" pitchFamily="2" charset="0"/>
                        </a:rPr>
                        <a:t>Growth Drivers:    Higher Education (EKU,</a:t>
                      </a:r>
                      <a:r>
                        <a:rPr lang="en-US" sz="1600" baseline="0" dirty="0" smtClean="0">
                          <a:latin typeface="Museo Sans 700" panose="02000000000000000000" pitchFamily="2" charset="0"/>
                        </a:rPr>
                        <a:t> Berea College</a:t>
                      </a:r>
                      <a:r>
                        <a:rPr lang="en-US" sz="1600" dirty="0" smtClean="0">
                          <a:latin typeface="Museo Sans 700" panose="02000000000000000000" pitchFamily="2" charset="0"/>
                        </a:rPr>
                        <a:t>)</a:t>
                      </a:r>
                    </a:p>
                    <a:p>
                      <a:r>
                        <a:rPr lang="en-US" sz="1600" dirty="0" smtClean="0">
                          <a:latin typeface="Museo Sans 700" panose="02000000000000000000" pitchFamily="2" charset="0"/>
                        </a:rPr>
                        <a:t>                                   Spillover from fast growing Lexington MSA</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3074" name="Picture 2" descr="Map of Kentucky highlighting Madison Coun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24400"/>
            <a:ext cx="3200400" cy="137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78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  Mt. Sterling, Kentucky</a:t>
            </a:r>
            <a:br>
              <a:rPr lang="en-US" sz="3100" dirty="0" smtClean="0">
                <a:latin typeface="Museo Sans Cond 700" panose="02000000000000000000" pitchFamily="2" charset="0"/>
              </a:rPr>
            </a:br>
            <a:r>
              <a:rPr lang="en-US" sz="2000" dirty="0" smtClean="0">
                <a:latin typeface="Museo Sans Cond 700" panose="02000000000000000000" pitchFamily="2" charset="0"/>
              </a:rPr>
              <a:t>Bath, Menifee, Montgomery Counties/Bluegrass Country</a:t>
            </a:r>
            <a:r>
              <a:rPr lang="en-US" sz="3100" dirty="0" smtClean="0">
                <a:latin typeface="Museo Sans Cond 700" panose="02000000000000000000" pitchFamily="2" charset="0"/>
              </a:rPr>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83718204"/>
              </p:ext>
            </p:extLst>
          </p:nvPr>
        </p:nvGraphicFramePr>
        <p:xfrm>
          <a:off x="1905000" y="3048000"/>
          <a:ext cx="6400800" cy="2225040"/>
        </p:xfrm>
        <a:graphic>
          <a:graphicData uri="http://schemas.openxmlformats.org/drawingml/2006/table">
            <a:tbl>
              <a:tblPr firstRow="1" bandRow="1">
                <a:tableStyleId>{5C22544A-7EE6-4342-B048-85BDC9FD1C3A}</a:tableStyleId>
              </a:tblPr>
              <a:tblGrid>
                <a:gridCol w="1295400"/>
                <a:gridCol w="990600"/>
                <a:gridCol w="914400"/>
                <a:gridCol w="1066800"/>
                <a:gridCol w="1066800"/>
                <a:gridCol w="1066800"/>
              </a:tblGrid>
              <a:tr h="370840">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                          </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              </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44,522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46,222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45,834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0.8%</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12,676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13,625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7.4%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13,162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3.5%</a:t>
                      </a:r>
                      <a:endParaRPr lang="en-US" sz="1600" dirty="0">
                        <a:latin typeface="Museo Sans 700" panose="02000000000000000000" pitchFamily="2" charset="0"/>
                      </a:endParaRPr>
                    </a:p>
                  </a:txBody>
                  <a:tcPr/>
                </a:tc>
              </a:tr>
              <a:tr h="1112520">
                <a:tc gridSpan="6">
                  <a:txBody>
                    <a:bodyPr/>
                    <a:lstStyle/>
                    <a:p>
                      <a:r>
                        <a:rPr lang="en-US" sz="1600" dirty="0" smtClean="0">
                          <a:latin typeface="Museo Sans 700" panose="02000000000000000000" pitchFamily="2" charset="0"/>
                        </a:rPr>
                        <a:t>Growth Drivers:   Proximity to Lexington</a:t>
                      </a:r>
                    </a:p>
                    <a:p>
                      <a:r>
                        <a:rPr lang="en-US" sz="1600" dirty="0" smtClean="0">
                          <a:latin typeface="Museo Sans 700" panose="02000000000000000000" pitchFamily="2" charset="0"/>
                        </a:rPr>
                        <a:t>                                  Rural community cost advantages</a:t>
                      </a:r>
                    </a:p>
                    <a:p>
                      <a:r>
                        <a:rPr lang="en-US" sz="1600" dirty="0" smtClean="0">
                          <a:latin typeface="Museo Sans 700" panose="02000000000000000000" pitchFamily="2" charset="0"/>
                        </a:rPr>
                        <a:t>                                  Access to large city amenities                                                                       </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4098" name="Picture 2" descr="Map of Kentucky highlighting Montgomery County">
            <a:hlinkClick r:id="rId2" tooltip="Map of Kentucky highlighting Montgomery Coun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55242"/>
            <a:ext cx="2895600" cy="124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73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100" dirty="0" err="1" smtClean="0">
                <a:latin typeface="Museo Sans Cond 700" panose="02000000000000000000" pitchFamily="2" charset="0"/>
              </a:rPr>
              <a:t>Micropolitan</a:t>
            </a:r>
            <a:r>
              <a:rPr lang="en-US" sz="3100" dirty="0" smtClean="0">
                <a:latin typeface="Museo Sans Cond 700" panose="02000000000000000000" pitchFamily="2" charset="0"/>
              </a:rPr>
              <a:t> Area Gazelles:  Traverse City, Michigan</a:t>
            </a:r>
            <a:br>
              <a:rPr lang="en-US" sz="3100" dirty="0" smtClean="0">
                <a:latin typeface="Museo Sans Cond 700" panose="02000000000000000000" pitchFamily="2" charset="0"/>
              </a:rPr>
            </a:br>
            <a:r>
              <a:rPr lang="en-US" sz="2000" dirty="0" smtClean="0">
                <a:latin typeface="Museo Sans Cond 700" panose="02000000000000000000" pitchFamily="2" charset="0"/>
              </a:rPr>
              <a:t>(Benzie, Grand Traverse, Kalkaska, Leelanau Counties/Lake Michigan Beach Area)</a:t>
            </a:r>
            <a:r>
              <a:rPr lang="en-US" sz="3100" dirty="0" smtClean="0">
                <a:latin typeface="Museo Sans Cond 700" panose="02000000000000000000" pitchFamily="2" charset="0"/>
              </a:rPr>
              <a:t/>
            </a:r>
            <a:br>
              <a:rPr lang="en-US" sz="31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56337709"/>
              </p:ext>
            </p:extLst>
          </p:nvPr>
        </p:nvGraphicFramePr>
        <p:xfrm>
          <a:off x="1905000" y="1828800"/>
          <a:ext cx="6400800" cy="2493844"/>
        </p:xfrm>
        <a:graphic>
          <a:graphicData uri="http://schemas.openxmlformats.org/drawingml/2006/table">
            <a:tbl>
              <a:tblPr firstRow="1" bandRow="1">
                <a:tableStyleId>{5C22544A-7EE6-4342-B048-85BDC9FD1C3A}</a:tableStyleId>
              </a:tblPr>
              <a:tblGrid>
                <a:gridCol w="1295400"/>
                <a:gridCol w="990600"/>
                <a:gridCol w="1066800"/>
                <a:gridCol w="914400"/>
                <a:gridCol w="1066800"/>
                <a:gridCol w="1066800"/>
              </a:tblGrid>
              <a:tr h="639644">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143,315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148,334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147,563</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0.5%</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56,838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62,464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9.9%</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61,422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1.7%</a:t>
                      </a:r>
                      <a:endParaRPr lang="en-US" sz="1600" dirty="0">
                        <a:latin typeface="Museo Sans 700" panose="02000000000000000000" pitchFamily="2" charset="0"/>
                      </a:endParaRPr>
                    </a:p>
                  </a:txBody>
                  <a:tcPr/>
                </a:tc>
              </a:tr>
              <a:tr h="1112520">
                <a:tc gridSpan="6">
                  <a:txBody>
                    <a:bodyPr/>
                    <a:lstStyle/>
                    <a:p>
                      <a:r>
                        <a:rPr lang="en-US" sz="1600" dirty="0" smtClean="0">
                          <a:latin typeface="Museo Sans 700" panose="02000000000000000000" pitchFamily="2" charset="0"/>
                        </a:rPr>
                        <a:t>Economic Drivers:   Family/sporting tourism</a:t>
                      </a:r>
                    </a:p>
                    <a:p>
                      <a:r>
                        <a:rPr lang="en-US" sz="1600" dirty="0" smtClean="0">
                          <a:latin typeface="Museo Sans 700" panose="02000000000000000000" pitchFamily="2" charset="0"/>
                        </a:rPr>
                        <a:t>                                      Financial services </a:t>
                      </a:r>
                    </a:p>
                    <a:p>
                      <a:r>
                        <a:rPr lang="en-US" sz="1600" dirty="0" smtClean="0">
                          <a:latin typeface="Museo Sans 700" panose="02000000000000000000" pitchFamily="2" charset="0"/>
                        </a:rPr>
                        <a:t>                                      Small</a:t>
                      </a:r>
                      <a:r>
                        <a:rPr lang="en-US" sz="1600" baseline="0" dirty="0" smtClean="0">
                          <a:latin typeface="Museo Sans 700" panose="02000000000000000000" pitchFamily="2" charset="0"/>
                        </a:rPr>
                        <a:t> business development</a:t>
                      </a:r>
                      <a:endParaRPr lang="en-US" sz="1600" dirty="0" smtClean="0">
                        <a:latin typeface="Museo Sans 700" panose="02000000000000000000" pitchFamily="2" charset="0"/>
                      </a:endParaRPr>
                    </a:p>
                    <a:p>
                      <a:r>
                        <a:rPr lang="en-US" sz="1600" dirty="0" smtClean="0">
                          <a:latin typeface="Museo Sans 700" panose="02000000000000000000" pitchFamily="2" charset="0"/>
                        </a:rPr>
                        <a:t>                                      Higher Education (WMU,</a:t>
                      </a:r>
                      <a:r>
                        <a:rPr lang="en-US" sz="1600" baseline="0" dirty="0" smtClean="0">
                          <a:latin typeface="Museo Sans 700" panose="02000000000000000000" pitchFamily="2" charset="0"/>
                        </a:rPr>
                        <a:t> CMU branches)</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5122" name="Picture 2" descr="https://upload.wikimedia.org/wikipedia/commons/thumb/5/53/Traverse_City_MSA.png/250px-Traverse_City_MSA.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34" t="29009"/>
          <a:stretch/>
        </p:blipFill>
        <p:spPr bwMode="auto">
          <a:xfrm>
            <a:off x="421181" y="4572000"/>
            <a:ext cx="1724776" cy="201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83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sz="3200" dirty="0" err="1" smtClean="0">
                <a:latin typeface="Museo Sans Cond 700" panose="02000000000000000000" pitchFamily="2" charset="0"/>
              </a:rPr>
              <a:t>Micropolitan</a:t>
            </a:r>
            <a:r>
              <a:rPr lang="en-US" sz="3200" dirty="0" smtClean="0">
                <a:latin typeface="Museo Sans Cond 700" panose="02000000000000000000" pitchFamily="2" charset="0"/>
              </a:rPr>
              <a:t> Area Gazelles:  Wooster, Ohio</a:t>
            </a:r>
            <a:br>
              <a:rPr lang="en-US" sz="3200" dirty="0" smtClean="0">
                <a:latin typeface="Museo Sans Cond 700" panose="02000000000000000000" pitchFamily="2" charset="0"/>
              </a:rPr>
            </a:br>
            <a:r>
              <a:rPr lang="en-US" sz="2000" dirty="0" smtClean="0">
                <a:latin typeface="Museo Sans Cond 700" panose="02000000000000000000" pitchFamily="2" charset="0"/>
              </a:rPr>
              <a:t>(Wayne County, OH</a:t>
            </a:r>
            <a:r>
              <a:rPr lang="en-US" sz="3200" dirty="0" smtClean="0">
                <a:latin typeface="Museo Sans Cond 700" panose="02000000000000000000" pitchFamily="2" charset="0"/>
              </a:rPr>
              <a:t/>
            </a:r>
            <a:br>
              <a:rPr lang="en-US" sz="32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02802633"/>
              </p:ext>
            </p:extLst>
          </p:nvPr>
        </p:nvGraphicFramePr>
        <p:xfrm>
          <a:off x="2362200" y="2122994"/>
          <a:ext cx="6400800" cy="2225040"/>
        </p:xfrm>
        <a:graphic>
          <a:graphicData uri="http://schemas.openxmlformats.org/drawingml/2006/table">
            <a:tbl>
              <a:tblPr firstRow="1" bandRow="1">
                <a:tableStyleId>{5C22544A-7EE6-4342-B048-85BDC9FD1C3A}</a:tableStyleId>
              </a:tblPr>
              <a:tblGrid>
                <a:gridCol w="1295400"/>
                <a:gridCol w="990600"/>
                <a:gridCol w="914400"/>
                <a:gridCol w="1066800"/>
                <a:gridCol w="1066800"/>
                <a:gridCol w="1066800"/>
              </a:tblGrid>
              <a:tr h="370840">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22,422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23,137</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22,854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1.2%</a:t>
                      </a:r>
                      <a:endParaRPr lang="en-US" sz="1600" dirty="0">
                        <a:latin typeface="Museo Sans 700" panose="02000000000000000000" pitchFamily="2" charset="0"/>
                      </a:endParaRPr>
                    </a:p>
                  </a:txBody>
                  <a:tcPr/>
                </a:tc>
              </a:tr>
              <a:tr h="370840">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41,622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45,279</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8.8%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44,253</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1.0%</a:t>
                      </a:r>
                      <a:endParaRPr lang="en-US" sz="1600" dirty="0">
                        <a:latin typeface="Museo Sans 700" panose="02000000000000000000" pitchFamily="2" charset="0"/>
                      </a:endParaRPr>
                    </a:p>
                  </a:txBody>
                  <a:tcPr/>
                </a:tc>
              </a:tr>
              <a:tr h="1112520">
                <a:tc gridSpan="6">
                  <a:txBody>
                    <a:bodyPr/>
                    <a:lstStyle/>
                    <a:p>
                      <a:r>
                        <a:rPr lang="en-US" sz="1600" dirty="0" smtClean="0">
                          <a:latin typeface="Museo Sans 700" panose="02000000000000000000" pitchFamily="2" charset="0"/>
                        </a:rPr>
                        <a:t>Growth Drivers:   Consumer Food production</a:t>
                      </a:r>
                    </a:p>
                    <a:p>
                      <a:r>
                        <a:rPr lang="en-US" sz="1600" dirty="0" smtClean="0">
                          <a:latin typeface="Museo Sans 700" panose="02000000000000000000" pitchFamily="2" charset="0"/>
                        </a:rPr>
                        <a:t>                                  Higher Education:  College of Wooster</a:t>
                      </a:r>
                    </a:p>
                    <a:p>
                      <a:r>
                        <a:rPr lang="en-US" sz="1600" dirty="0" smtClean="0">
                          <a:latin typeface="Museo Sans 700" panose="02000000000000000000" pitchFamily="2" charset="0"/>
                        </a:rPr>
                        <a:t>                                  Business expansions/4</a:t>
                      </a:r>
                      <a:r>
                        <a:rPr lang="en-US" sz="1600" baseline="30000" dirty="0" smtClean="0">
                          <a:latin typeface="Museo Sans 700" panose="02000000000000000000" pitchFamily="2" charset="0"/>
                        </a:rPr>
                        <a:t>th</a:t>
                      </a:r>
                      <a:r>
                        <a:rPr lang="en-US" sz="1600" dirty="0" smtClean="0">
                          <a:latin typeface="Museo Sans 700" panose="02000000000000000000" pitchFamily="2" charset="0"/>
                        </a:rPr>
                        <a:t> ranked Site Selection</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6146" name="Picture 2" descr="Map of Ohio highlighting Wayne County">
            <a:hlinkClick r:id="rId2" tooltip="Map of Ohio highlighting Wayne Coun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3400"/>
            <a:ext cx="17145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38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90600"/>
          </a:xfrm>
        </p:spPr>
        <p:txBody>
          <a:bodyPr>
            <a:normAutofit fontScale="90000"/>
          </a:bodyPr>
          <a:lstStyle/>
          <a:p>
            <a:pPr algn="ctr"/>
            <a:r>
              <a:rPr lang="en-US" sz="3200" dirty="0" smtClean="0">
                <a:latin typeface="Museo Sans Cond 700" panose="02000000000000000000" pitchFamily="2" charset="0"/>
              </a:rPr>
              <a:t>Oil &amp; Gas Country:  Carroll, Harrison, Noble Counties </a:t>
            </a:r>
            <a:br>
              <a:rPr lang="en-US" sz="3200" dirty="0" smtClean="0">
                <a:latin typeface="Museo Sans Cond 700" panose="02000000000000000000" pitchFamily="2" charset="0"/>
              </a:rPr>
            </a:br>
            <a:r>
              <a:rPr lang="en-US" sz="1800" dirty="0" smtClean="0">
                <a:latin typeface="Museo Sans Cond 700" panose="02000000000000000000" pitchFamily="2" charset="0"/>
              </a:rPr>
              <a:t>Sources:  Census Bureau, Bureau of Labor Statistics</a:t>
            </a:r>
            <a:endParaRPr lang="en-US" dirty="0">
              <a:latin typeface="Museo Sans Cond 700" panose="02000000000000000000"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87033057"/>
              </p:ext>
            </p:extLst>
          </p:nvPr>
        </p:nvGraphicFramePr>
        <p:xfrm>
          <a:off x="2209800" y="1767602"/>
          <a:ext cx="6705600" cy="1341120"/>
        </p:xfrm>
        <a:graphic>
          <a:graphicData uri="http://schemas.openxmlformats.org/drawingml/2006/table">
            <a:tbl>
              <a:tblPr firstRow="1" bandRow="1">
                <a:tableStyleId>{5C22544A-7EE6-4342-B048-85BDC9FD1C3A}</a:tableStyleId>
              </a:tblPr>
              <a:tblGrid>
                <a:gridCol w="1357086"/>
                <a:gridCol w="1037771"/>
                <a:gridCol w="1110343"/>
                <a:gridCol w="965200"/>
                <a:gridCol w="1244600"/>
                <a:gridCol w="990600"/>
              </a:tblGrid>
              <a:tr h="320040">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20040">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28,825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27,811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28,209</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a:t>
                      </a:r>
                      <a:endParaRPr lang="en-US" sz="1600" dirty="0">
                        <a:latin typeface="Museo Sans 700" panose="02000000000000000000" pitchFamily="2" charset="0"/>
                      </a:endParaRPr>
                    </a:p>
                  </a:txBody>
                  <a:tcPr/>
                </a:tc>
              </a:tr>
              <a:tr h="320040">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5,486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6,874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25.3%</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6,766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1.6%</a:t>
                      </a:r>
                      <a:endParaRPr lang="en-US" sz="1600" dirty="0">
                        <a:latin typeface="Museo Sans 700" panose="02000000000000000000" pitchFamily="2" charset="0"/>
                      </a:endParaRPr>
                    </a:p>
                  </a:txBody>
                  <a:tcPr/>
                </a:tc>
              </a:tr>
              <a:tr h="320040">
                <a:tc gridSpan="6">
                  <a:txBody>
                    <a:bodyPr/>
                    <a:lstStyle/>
                    <a:p>
                      <a:r>
                        <a:rPr lang="en-US" sz="1600" dirty="0" smtClean="0">
                          <a:latin typeface="Museo Sans 700" panose="02000000000000000000" pitchFamily="2" charset="0"/>
                        </a:rPr>
                        <a:t>Economic Drivers:  Oil &amp; Gas Industry</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633" y="1143000"/>
            <a:ext cx="1691755" cy="18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0" y="1447800"/>
            <a:ext cx="3657600" cy="369332"/>
          </a:xfrm>
          <a:prstGeom prst="rect">
            <a:avLst/>
          </a:prstGeom>
          <a:noFill/>
        </p:spPr>
        <p:txBody>
          <a:bodyPr wrap="square" rtlCol="0">
            <a:spAutoFit/>
          </a:bodyPr>
          <a:lstStyle/>
          <a:p>
            <a:r>
              <a:rPr lang="en-US" dirty="0" smtClean="0">
                <a:latin typeface="Museo Sans Cond 700" panose="02000000000000000000" pitchFamily="2" charset="0"/>
              </a:rPr>
              <a:t>Carroll County</a:t>
            </a:r>
            <a:endParaRPr lang="en-US" dirty="0">
              <a:latin typeface="Museo Sans Cond 700"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32821533"/>
              </p:ext>
            </p:extLst>
          </p:nvPr>
        </p:nvGraphicFramePr>
        <p:xfrm>
          <a:off x="2201562" y="3505200"/>
          <a:ext cx="6705600" cy="1389101"/>
        </p:xfrm>
        <a:graphic>
          <a:graphicData uri="http://schemas.openxmlformats.org/drawingml/2006/table">
            <a:tbl>
              <a:tblPr firstRow="1" bandRow="1">
                <a:tableStyleId>{5C22544A-7EE6-4342-B048-85BDC9FD1C3A}</a:tableStyleId>
              </a:tblPr>
              <a:tblGrid>
                <a:gridCol w="1357086"/>
                <a:gridCol w="1037771"/>
                <a:gridCol w="1110343"/>
                <a:gridCol w="965200"/>
                <a:gridCol w="1244600"/>
                <a:gridCol w="990600"/>
              </a:tblGrid>
              <a:tr h="329446">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29446">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14,645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14,326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-2.2%</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14,377</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-0.4%</a:t>
                      </a:r>
                      <a:endParaRPr lang="en-US" sz="1600" dirty="0">
                        <a:latin typeface="Museo Sans 700" panose="02000000000000000000" pitchFamily="2" charset="0"/>
                      </a:endParaRPr>
                    </a:p>
                  </a:txBody>
                  <a:tcPr/>
                </a:tc>
              </a:tr>
              <a:tr h="329446">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2,975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3,156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6.1%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3,261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a:t>
                      </a:r>
                      <a:endParaRPr lang="en-US" sz="1600" dirty="0">
                        <a:latin typeface="Museo Sans 700" panose="02000000000000000000" pitchFamily="2" charset="0"/>
                      </a:endParaRPr>
                    </a:p>
                  </a:txBody>
                  <a:tcPr/>
                </a:tc>
              </a:tr>
              <a:tr h="383261">
                <a:tc gridSpan="6">
                  <a:txBody>
                    <a:bodyPr/>
                    <a:lstStyle/>
                    <a:p>
                      <a:r>
                        <a:rPr lang="en-US" sz="1600" dirty="0" smtClean="0">
                          <a:latin typeface="Museo Sans 700" panose="02000000000000000000" pitchFamily="2" charset="0"/>
                        </a:rPr>
                        <a:t>Economic Drivers:  Oil &amp; Gas Industry</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sp>
        <p:nvSpPr>
          <p:cNvPr id="4" name="Rectangle 3"/>
          <p:cNvSpPr/>
          <p:nvPr/>
        </p:nvSpPr>
        <p:spPr>
          <a:xfrm>
            <a:off x="2209800" y="3197979"/>
            <a:ext cx="2440850" cy="369332"/>
          </a:xfrm>
          <a:prstGeom prst="rect">
            <a:avLst/>
          </a:prstGeom>
        </p:spPr>
        <p:txBody>
          <a:bodyPr wrap="square">
            <a:spAutoFit/>
          </a:bodyPr>
          <a:lstStyle/>
          <a:p>
            <a:r>
              <a:rPr lang="en-US" dirty="0" smtClean="0">
                <a:latin typeface="Museo Sans Cond 700" panose="02000000000000000000" pitchFamily="2" charset="0"/>
              </a:rPr>
              <a:t>Noble County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91193741"/>
              </p:ext>
            </p:extLst>
          </p:nvPr>
        </p:nvGraphicFramePr>
        <p:xfrm>
          <a:off x="2189205" y="5257800"/>
          <a:ext cx="6705600" cy="1389101"/>
        </p:xfrm>
        <a:graphic>
          <a:graphicData uri="http://schemas.openxmlformats.org/drawingml/2006/table">
            <a:tbl>
              <a:tblPr firstRow="1" bandRow="1">
                <a:tableStyleId>{5C22544A-7EE6-4342-B048-85BDC9FD1C3A}</a:tableStyleId>
              </a:tblPr>
              <a:tblGrid>
                <a:gridCol w="1357086"/>
                <a:gridCol w="1037771"/>
                <a:gridCol w="1110343"/>
                <a:gridCol w="965200"/>
                <a:gridCol w="1244600"/>
                <a:gridCol w="990600"/>
              </a:tblGrid>
              <a:tr h="329446">
                <a:tc>
                  <a:txBody>
                    <a:bodyPr/>
                    <a:lstStyle/>
                    <a:p>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 </a:t>
                      </a:r>
                      <a:r>
                        <a:rPr lang="en-US" sz="1600" dirty="0" err="1" smtClean="0">
                          <a:latin typeface="Museo Sans 700" panose="02000000000000000000" pitchFamily="2" charset="0"/>
                        </a:rPr>
                        <a:t>Chg</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2014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a:t>
                      </a:r>
                      <a:r>
                        <a:rPr lang="en-US" sz="1600" baseline="0" dirty="0" smtClean="0">
                          <a:latin typeface="Museo Sans 700" panose="02000000000000000000" pitchFamily="2" charset="0"/>
                        </a:rPr>
                        <a:t> </a:t>
                      </a:r>
                      <a:r>
                        <a:rPr lang="en-US" sz="1600" baseline="0" dirty="0" err="1" smtClean="0">
                          <a:latin typeface="Museo Sans 700" panose="02000000000000000000" pitchFamily="2" charset="0"/>
                        </a:rPr>
                        <a:t>Chg</a:t>
                      </a:r>
                      <a:endParaRPr lang="en-US" sz="1600" dirty="0">
                        <a:latin typeface="Museo Sans 700" panose="02000000000000000000" pitchFamily="2" charset="0"/>
                      </a:endParaRPr>
                    </a:p>
                  </a:txBody>
                  <a:tcPr/>
                </a:tc>
              </a:tr>
              <a:tr h="329446">
                <a:tc>
                  <a:txBody>
                    <a:bodyPr/>
                    <a:lstStyle/>
                    <a:p>
                      <a:r>
                        <a:rPr lang="en-US" sz="1600" dirty="0" smtClean="0">
                          <a:latin typeface="Museo Sans 700" panose="02000000000000000000" pitchFamily="2" charset="0"/>
                        </a:rPr>
                        <a:t>Population</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15,864</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15,450</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-2.6%</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15,567</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-0.8%</a:t>
                      </a:r>
                      <a:endParaRPr lang="en-US" sz="1600" dirty="0">
                        <a:latin typeface="Museo Sans 700" panose="02000000000000000000" pitchFamily="2" charset="0"/>
                      </a:endParaRPr>
                    </a:p>
                  </a:txBody>
                  <a:tcPr/>
                </a:tc>
              </a:tr>
              <a:tr h="329446">
                <a:tc>
                  <a:txBody>
                    <a:bodyPr/>
                    <a:lstStyle/>
                    <a:p>
                      <a:r>
                        <a:rPr lang="en-US" sz="1600" dirty="0" smtClean="0">
                          <a:latin typeface="Museo Sans 700" panose="02000000000000000000" pitchFamily="2" charset="0"/>
                        </a:rPr>
                        <a:t>Payrolls</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3,275</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3,868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18.1%</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4,068</a:t>
                      </a:r>
                      <a:endParaRPr lang="en-US" sz="1600" dirty="0">
                        <a:latin typeface="Museo Sans 700" panose="02000000000000000000" pitchFamily="2" charset="0"/>
                      </a:endParaRPr>
                    </a:p>
                  </a:txBody>
                  <a:tcPr/>
                </a:tc>
                <a:tc>
                  <a:txBody>
                    <a:bodyPr/>
                    <a:lstStyle/>
                    <a:p>
                      <a:pPr algn="ctr"/>
                      <a:r>
                        <a:rPr lang="en-US" sz="1600" dirty="0" smtClean="0">
                          <a:latin typeface="Museo Sans 700" panose="02000000000000000000" pitchFamily="2" charset="0"/>
                        </a:rPr>
                        <a:t>-4.9%</a:t>
                      </a:r>
                      <a:endParaRPr lang="en-US" sz="1600" dirty="0">
                        <a:latin typeface="Museo Sans 700" panose="02000000000000000000" pitchFamily="2" charset="0"/>
                      </a:endParaRPr>
                    </a:p>
                  </a:txBody>
                  <a:tcPr/>
                </a:tc>
              </a:tr>
              <a:tr h="383261">
                <a:tc gridSpan="6">
                  <a:txBody>
                    <a:bodyPr/>
                    <a:lstStyle/>
                    <a:p>
                      <a:r>
                        <a:rPr lang="en-US" sz="1600" dirty="0" smtClean="0">
                          <a:latin typeface="Museo Sans 700" panose="02000000000000000000" pitchFamily="2" charset="0"/>
                        </a:rPr>
                        <a:t>Economic Drivers:  Oil &amp; Gas Industry</a:t>
                      </a:r>
                      <a:endParaRPr lang="en-US" sz="1600" dirty="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dirty="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c hMerge="1">
                  <a:txBody>
                    <a:bodyPr/>
                    <a:lstStyle/>
                    <a:p>
                      <a:endParaRPr lang="en-US" sz="1600">
                        <a:latin typeface="Museo Sans 700" panose="02000000000000000000" pitchFamily="2" charset="0"/>
                      </a:endParaRPr>
                    </a:p>
                  </a:txBody>
                  <a:tcPr/>
                </a:tc>
              </a:tr>
            </a:tbl>
          </a:graphicData>
        </a:graphic>
      </p:graphicFrame>
      <p:sp>
        <p:nvSpPr>
          <p:cNvPr id="9" name="Rectangle 8"/>
          <p:cNvSpPr/>
          <p:nvPr/>
        </p:nvSpPr>
        <p:spPr>
          <a:xfrm>
            <a:off x="2209800" y="4953000"/>
            <a:ext cx="2440850" cy="369332"/>
          </a:xfrm>
          <a:prstGeom prst="rect">
            <a:avLst/>
          </a:prstGeom>
        </p:spPr>
        <p:txBody>
          <a:bodyPr wrap="square">
            <a:spAutoFit/>
          </a:bodyPr>
          <a:lstStyle/>
          <a:p>
            <a:r>
              <a:rPr lang="en-US" dirty="0" smtClean="0">
                <a:latin typeface="Museo Sans Cond 700" panose="02000000000000000000" pitchFamily="2" charset="0"/>
              </a:rPr>
              <a:t>Harrison County</a:t>
            </a:r>
            <a:endParaRPr lang="en-US" dirty="0"/>
          </a:p>
        </p:txBody>
      </p:sp>
      <p:pic>
        <p:nvPicPr>
          <p:cNvPr id="9218" name="Picture 2" descr="Map of Ohio highlighting Noble County">
            <a:hlinkClick r:id="rId3" tooltip="Map of Ohio highlighting Noble Count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04" y="2982064"/>
            <a:ext cx="17145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p of Ohio highlighting Harrison County">
            <a:hlinkClick r:id="rId5" tooltip="Map of Ohio highlighting Harrison County"/>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7145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05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ctr"/>
            <a:r>
              <a:rPr lang="en-US" sz="3200" dirty="0" smtClean="0">
                <a:latin typeface="Museo Sans Cond 700" panose="02000000000000000000" pitchFamily="2" charset="0"/>
              </a:rPr>
              <a:t>Ohio Oil &amp; Gas Industry</a:t>
            </a:r>
            <a:br>
              <a:rPr lang="en-US" sz="3200" dirty="0" smtClean="0">
                <a:latin typeface="Museo Sans Cond 700" panose="02000000000000000000" pitchFamily="2" charset="0"/>
              </a:rPr>
            </a:br>
            <a:r>
              <a:rPr lang="en-US" sz="1800" dirty="0" smtClean="0">
                <a:latin typeface="Museo Sans Cond 700" panose="02000000000000000000" pitchFamily="2" charset="0"/>
              </a:rPr>
              <a:t>Sources:  Independent Petroleum Association of America</a:t>
            </a:r>
            <a:endParaRPr lang="en-US" dirty="0">
              <a:latin typeface="Museo Sans Cond 700" panose="02000000000000000000" pitchFamily="2" charset="0"/>
            </a:endParaRPr>
          </a:p>
        </p:txBody>
      </p:sp>
      <p:sp>
        <p:nvSpPr>
          <p:cNvPr id="7" name="TextBox 6"/>
          <p:cNvSpPr txBox="1"/>
          <p:nvPr/>
        </p:nvSpPr>
        <p:spPr>
          <a:xfrm>
            <a:off x="7162800" y="3746153"/>
            <a:ext cx="1981200" cy="646331"/>
          </a:xfrm>
          <a:prstGeom prst="rect">
            <a:avLst/>
          </a:prstGeom>
          <a:noFill/>
        </p:spPr>
        <p:txBody>
          <a:bodyPr wrap="square" rtlCol="0">
            <a:spAutoFit/>
          </a:bodyPr>
          <a:lstStyle/>
          <a:p>
            <a:r>
              <a:rPr lang="en-US" dirty="0" smtClean="0"/>
              <a:t>Marcellus Shale (mostly dry gas)</a:t>
            </a:r>
            <a:endParaRPr lang="en-US" dirty="0"/>
          </a:p>
        </p:txBody>
      </p:sp>
      <p:pic>
        <p:nvPicPr>
          <p:cNvPr id="8194" name="Picture 2" descr="http://www.ipaa.org/wp-content/uploads/2011/08/Ohio-counties-and-Utica_8-1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26674" t="5359" r="29628" b="8819"/>
          <a:stretch/>
        </p:blipFill>
        <p:spPr bwMode="auto">
          <a:xfrm>
            <a:off x="2261286" y="1468391"/>
            <a:ext cx="4724400" cy="511843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6781800" y="3204858"/>
            <a:ext cx="762000" cy="4894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69789" y="4724400"/>
            <a:ext cx="1981200" cy="923330"/>
          </a:xfrm>
          <a:prstGeom prst="rect">
            <a:avLst/>
          </a:prstGeom>
          <a:noFill/>
        </p:spPr>
        <p:txBody>
          <a:bodyPr wrap="square" rtlCol="0">
            <a:spAutoFit/>
          </a:bodyPr>
          <a:lstStyle/>
          <a:p>
            <a:r>
              <a:rPr lang="en-US" dirty="0" smtClean="0"/>
              <a:t>Utica Shale (dry gas,</a:t>
            </a:r>
          </a:p>
          <a:p>
            <a:r>
              <a:rPr lang="en-US" dirty="0" smtClean="0"/>
              <a:t>condensates, some crude)</a:t>
            </a:r>
            <a:endParaRPr lang="en-US" dirty="0"/>
          </a:p>
        </p:txBody>
      </p:sp>
      <p:cxnSp>
        <p:nvCxnSpPr>
          <p:cNvPr id="13" name="Straight Arrow Connector 12"/>
          <p:cNvCxnSpPr/>
          <p:nvPr/>
        </p:nvCxnSpPr>
        <p:spPr>
          <a:xfrm flipV="1">
            <a:off x="1905000" y="3779105"/>
            <a:ext cx="3276600" cy="978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013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Ohio Oil Gas &amp; Coal Mining Payrolls</a:t>
            </a:r>
            <a:br>
              <a:rPr lang="en-US" dirty="0" smtClean="0"/>
            </a:br>
            <a:r>
              <a:rPr lang="en-US" sz="1800" dirty="0" smtClean="0"/>
              <a:t>Sources:  BLS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92894743"/>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896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Ohio Oil &amp; Gas Production</a:t>
            </a:r>
            <a:br>
              <a:rPr lang="en-US" dirty="0" smtClean="0"/>
            </a:br>
            <a:r>
              <a:rPr lang="en-US" sz="1800" dirty="0" smtClean="0"/>
              <a:t>Sources:  Ohio Division of Oil &amp; Gas Resources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07707990"/>
              </p:ext>
            </p:extLst>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600" y="6248400"/>
            <a:ext cx="7467600" cy="307777"/>
          </a:xfrm>
          <a:prstGeom prst="rect">
            <a:avLst/>
          </a:prstGeom>
          <a:noFill/>
        </p:spPr>
        <p:txBody>
          <a:bodyPr wrap="square" rtlCol="0">
            <a:spAutoFit/>
          </a:bodyPr>
          <a:lstStyle/>
          <a:p>
            <a:r>
              <a:rPr lang="en-US" sz="1400" dirty="0" smtClean="0">
                <a:latin typeface="Museo Sans Cond 700" panose="02000000000000000000" pitchFamily="2" charset="0"/>
              </a:rPr>
              <a:t>Gas expressed in thousand cubic feet (</a:t>
            </a:r>
            <a:r>
              <a:rPr lang="en-US" sz="1400" dirty="0" err="1" smtClean="0">
                <a:latin typeface="Museo Sans Cond 700" panose="02000000000000000000" pitchFamily="2" charset="0"/>
              </a:rPr>
              <a:t>mcf</a:t>
            </a:r>
            <a:r>
              <a:rPr lang="en-US" sz="1400" dirty="0" smtClean="0">
                <a:latin typeface="Museo Sans Cond 700" panose="02000000000000000000" pitchFamily="2" charset="0"/>
              </a:rPr>
              <a:t>) measurements, oil in millions of barrels.</a:t>
            </a:r>
            <a:endParaRPr lang="en-US" sz="1400" dirty="0">
              <a:latin typeface="Museo Sans Cond 700" panose="02000000000000000000" pitchFamily="2" charset="0"/>
            </a:endParaRPr>
          </a:p>
        </p:txBody>
      </p:sp>
    </p:spTree>
    <p:extLst>
      <p:ext uri="{BB962C8B-B14F-4D97-AF65-F5344CB8AC3E}">
        <p14:creationId xmlns:p14="http://schemas.microsoft.com/office/powerpoint/2010/main" val="380191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dirty="0" smtClean="0">
                <a:latin typeface="Museo Sans Cond 700" panose="02000000000000000000" pitchFamily="2" charset="0"/>
              </a:rPr>
              <a:t>GDP Trends and Forecast </a:t>
            </a:r>
            <a:r>
              <a:rPr lang="en-US" sz="1800" dirty="0" smtClean="0">
                <a:latin typeface="Museo Sans Cond 700" panose="02000000000000000000" pitchFamily="2" charset="0"/>
              </a:rPr>
              <a:t/>
            </a:r>
            <a:br>
              <a:rPr lang="en-US" sz="1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799232"/>
              </p:ext>
            </p:extLst>
          </p:nvPr>
        </p:nvGraphicFramePr>
        <p:xfrm>
          <a:off x="381000" y="1371600"/>
          <a:ext cx="8534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6096000"/>
            <a:ext cx="8229600" cy="646331"/>
          </a:xfrm>
          <a:prstGeom prst="rect">
            <a:avLst/>
          </a:prstGeom>
          <a:noFill/>
        </p:spPr>
        <p:txBody>
          <a:bodyPr wrap="square" rtlCol="0">
            <a:spAutoFit/>
          </a:bodyPr>
          <a:lstStyle/>
          <a:p>
            <a:r>
              <a:rPr lang="en-US" dirty="0" smtClean="0">
                <a:latin typeface="Museo Sans 700" panose="02000000000000000000" pitchFamily="2" charset="0"/>
              </a:rPr>
              <a:t>Personal Consumption Expenditures, Industrial Production, Personal </a:t>
            </a:r>
          </a:p>
          <a:p>
            <a:r>
              <a:rPr lang="en-US" dirty="0" smtClean="0">
                <a:latin typeface="Museo Sans 700" panose="02000000000000000000" pitchFamily="2" charset="0"/>
              </a:rPr>
              <a:t>Income and </a:t>
            </a:r>
            <a:r>
              <a:rPr lang="en-US" dirty="0" err="1" smtClean="0">
                <a:latin typeface="Museo Sans 700" panose="02000000000000000000" pitchFamily="2" charset="0"/>
              </a:rPr>
              <a:t>dPayroll</a:t>
            </a:r>
            <a:r>
              <a:rPr lang="en-US" dirty="0" smtClean="0">
                <a:latin typeface="Museo Sans 700" panose="02000000000000000000" pitchFamily="2" charset="0"/>
              </a:rPr>
              <a:t>  growth down.  Only </a:t>
            </a:r>
            <a:r>
              <a:rPr lang="en-US" dirty="0" err="1" smtClean="0">
                <a:latin typeface="Museo Sans 700" panose="02000000000000000000" pitchFamily="2" charset="0"/>
              </a:rPr>
              <a:t>dHPI</a:t>
            </a:r>
            <a:r>
              <a:rPr lang="en-US" dirty="0" smtClean="0">
                <a:latin typeface="Museo Sans 700" panose="02000000000000000000" pitchFamily="2" charset="0"/>
              </a:rPr>
              <a:t> positive predictive variable. </a:t>
            </a:r>
            <a:endParaRPr lang="en-US" dirty="0">
              <a:latin typeface="Museo Sans 700" panose="02000000000000000000" pitchFamily="2" charset="0"/>
            </a:endParaRPr>
          </a:p>
        </p:txBody>
      </p:sp>
    </p:spTree>
    <p:extLst>
      <p:ext uri="{BB962C8B-B14F-4D97-AF65-F5344CB8AC3E}">
        <p14:creationId xmlns:p14="http://schemas.microsoft.com/office/powerpoint/2010/main" val="30605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3500"/>
                                        <p:tgtEl>
                                          <p:spTgt spid="5">
                                            <p:graphicEl>
                                              <a:chart seriesIdx="-3" categoryIdx="-3" bldStep="gridLegend"/>
                                            </p:graphicEl>
                                          </p:spTgt>
                                        </p:tgtEl>
                                      </p:cBhvr>
                                    </p:animEffect>
                                  </p:childTnLst>
                                </p:cTn>
                              </p:par>
                            </p:childTnLst>
                          </p:cTn>
                        </p:par>
                        <p:par>
                          <p:cTn id="8" fill="hold">
                            <p:stCondLst>
                              <p:cond delay="5750"/>
                            </p:stCondLst>
                            <p:childTnLst>
                              <p:par>
                                <p:cTn id="9" presetID="10" presetClass="entr" presetSubtype="0" fill="hold" grpId="0" nodeType="afterEffect">
                                  <p:stCondLst>
                                    <p:cond delay="225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1" dur="3500"/>
                                        <p:tgtEl>
                                          <p:spTgt spid="5">
                                            <p:graphicEl>
                                              <a:chart seriesIdx="0" categoryIdx="-4" bldStep="series"/>
                                            </p:graphicEl>
                                          </p:spTgt>
                                        </p:tgtEl>
                                      </p:cBhvr>
                                    </p:animEffect>
                                  </p:childTnLst>
                                </p:cTn>
                              </p:par>
                            </p:childTnLst>
                          </p:cTn>
                        </p:par>
                        <p:par>
                          <p:cTn id="12" fill="hold">
                            <p:stCondLst>
                              <p:cond delay="11500"/>
                            </p:stCondLst>
                            <p:childTnLst>
                              <p:par>
                                <p:cTn id="13" presetID="10" presetClass="entr" presetSubtype="0" fill="hold" grpId="0" nodeType="afterEffect">
                                  <p:stCondLst>
                                    <p:cond delay="225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5" dur="3500"/>
                                        <p:tgtEl>
                                          <p:spTgt spid="5">
                                            <p:graphicEl>
                                              <a:chart seriesIdx="1" categoryIdx="-4" bldStep="series"/>
                                            </p:graphicEl>
                                          </p:spTgt>
                                        </p:tgtEl>
                                      </p:cBhvr>
                                    </p:animEffect>
                                  </p:childTnLst>
                                </p:cTn>
                              </p:par>
                            </p:childTnLst>
                          </p:cTn>
                        </p:par>
                        <p:par>
                          <p:cTn id="16" fill="hold">
                            <p:stCondLst>
                              <p:cond delay="17250"/>
                            </p:stCondLst>
                            <p:childTnLst>
                              <p:par>
                                <p:cTn id="17" presetID="10" presetClass="entr" presetSubtype="0" fill="hold" grpId="0" nodeType="afterEffect">
                                  <p:stCondLst>
                                    <p:cond delay="225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19" dur="3500"/>
                                        <p:tgtEl>
                                          <p:spTgt spid="5">
                                            <p:graphicEl>
                                              <a:chart seriesIdx="2" categoryIdx="-4" bldStep="series"/>
                                            </p:graphicEl>
                                          </p:spTgt>
                                        </p:tgtEl>
                                      </p:cBhvr>
                                    </p:animEffect>
                                  </p:childTnLst>
                                </p:cTn>
                              </p:par>
                            </p:childTnLst>
                          </p:cTn>
                        </p:par>
                        <p:par>
                          <p:cTn id="20" fill="hold">
                            <p:stCondLst>
                              <p:cond delay="23000"/>
                            </p:stCondLst>
                            <p:childTnLst>
                              <p:par>
                                <p:cTn id="21" presetID="1" presetClass="entr" presetSubtype="0" fill="hold" grpId="1" nodeType="afterEffect">
                                  <p:stCondLst>
                                    <p:cond delay="2250"/>
                                  </p:stCondLst>
                                  <p:childTnLst>
                                    <p:set>
                                      <p:cBhvr>
                                        <p:cTn id="22"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23" fill="hold">
                            <p:stCondLst>
                              <p:cond delay="25250"/>
                            </p:stCondLst>
                            <p:childTnLst>
                              <p:par>
                                <p:cTn id="24" presetID="1" presetClass="entr" presetSubtype="0" fill="hold" grpId="1" nodeType="afterEffect">
                                  <p:stCondLst>
                                    <p:cond delay="225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par>
                          <p:cTn id="26" fill="hold">
                            <p:stCondLst>
                              <p:cond delay="27500"/>
                            </p:stCondLst>
                            <p:childTnLst>
                              <p:par>
                                <p:cTn id="27" presetID="1" presetClass="entr" presetSubtype="0" fill="hold" grpId="1" nodeType="afterEffect">
                                  <p:stCondLst>
                                    <p:cond delay="2250"/>
                                  </p:stCondLst>
                                  <p:childTnLst>
                                    <p:set>
                                      <p:cBhvr>
                                        <p:cTn id="28"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par>
                          <p:cTn id="29" fill="hold">
                            <p:stCondLst>
                              <p:cond delay="29750"/>
                            </p:stCondLst>
                            <p:childTnLst>
                              <p:par>
                                <p:cTn id="30" presetID="1" presetClass="entr" presetSubtype="0" fill="hold" grpId="1" nodeType="afterEffect">
                                  <p:stCondLst>
                                    <p:cond delay="2250"/>
                                  </p:stCondLst>
                                  <p:childTnLst>
                                    <p:set>
                                      <p:cBhvr>
                                        <p:cTn id="31"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5" grpId="1">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useo Sans Cond 700" panose="02000000000000000000" pitchFamily="2" charset="0"/>
              </a:rPr>
              <a:t>Industry Conditions and Outlook</a:t>
            </a:r>
            <a:endParaRPr lang="en-US" dirty="0">
              <a:latin typeface="Museo Sans Cond 700" panose="02000000000000000000" pitchFamily="2"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Museo Sans Cond 700" panose="02000000000000000000" pitchFamily="2" charset="0"/>
              </a:rPr>
              <a:t>The Ohio O&amp;G industry is at an early stage</a:t>
            </a:r>
          </a:p>
          <a:p>
            <a:r>
              <a:rPr lang="en-US" dirty="0" smtClean="0">
                <a:latin typeface="Museo Sans Cond 700" panose="02000000000000000000" pitchFamily="2" charset="0"/>
              </a:rPr>
              <a:t>Last year production increased at fastest rate of any U.S. shale oil and gas play</a:t>
            </a:r>
          </a:p>
          <a:p>
            <a:r>
              <a:rPr lang="en-US" dirty="0" smtClean="0">
                <a:latin typeface="Museo Sans Cond 700" panose="02000000000000000000" pitchFamily="2" charset="0"/>
              </a:rPr>
              <a:t>May be the most economically advantageous natural gas field in America due to:</a:t>
            </a:r>
          </a:p>
          <a:p>
            <a:pPr lvl="1"/>
            <a:r>
              <a:rPr lang="en-US" dirty="0" smtClean="0">
                <a:latin typeface="Museo Sans Cond 700" panose="02000000000000000000" pitchFamily="2" charset="0"/>
              </a:rPr>
              <a:t>Size</a:t>
            </a:r>
          </a:p>
          <a:p>
            <a:pPr lvl="1"/>
            <a:r>
              <a:rPr lang="en-US" dirty="0" smtClean="0">
                <a:latin typeface="Museo Sans Cond 700" panose="02000000000000000000" pitchFamily="2" charset="0"/>
              </a:rPr>
              <a:t>Cost of extraction</a:t>
            </a:r>
          </a:p>
          <a:p>
            <a:pPr lvl="1"/>
            <a:r>
              <a:rPr lang="en-US" dirty="0" smtClean="0">
                <a:latin typeface="Museo Sans Cond 700" panose="02000000000000000000" pitchFamily="2" charset="0"/>
              </a:rPr>
              <a:t>Proximity to residential and industrial users</a:t>
            </a:r>
          </a:p>
          <a:p>
            <a:pPr lvl="1"/>
            <a:r>
              <a:rPr lang="en-US" dirty="0" smtClean="0">
                <a:latin typeface="Museo Sans Cond 700" panose="02000000000000000000" pitchFamily="2" charset="0"/>
              </a:rPr>
              <a:t>Quality and concentration of condensates like ethane</a:t>
            </a:r>
          </a:p>
          <a:p>
            <a:r>
              <a:rPr lang="en-US" dirty="0" smtClean="0">
                <a:latin typeface="Museo Sans Cond 700" panose="02000000000000000000" pitchFamily="2" charset="0"/>
              </a:rPr>
              <a:t>But sharply lower prices have radically altered the landscape </a:t>
            </a:r>
            <a:endParaRPr lang="en-US" dirty="0">
              <a:latin typeface="Museo Sans Cond 700" panose="02000000000000000000" pitchFamily="2" charset="0"/>
            </a:endParaRPr>
          </a:p>
        </p:txBody>
      </p:sp>
    </p:spTree>
    <p:extLst>
      <p:ext uri="{BB962C8B-B14F-4D97-AF65-F5344CB8AC3E}">
        <p14:creationId xmlns:p14="http://schemas.microsoft.com/office/powerpoint/2010/main" val="34947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7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7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75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75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75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anim calcmode="lin" valueType="num">
                                      <p:cBhvr>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75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Oil, Gas &amp; Coal Prices</a:t>
            </a:r>
            <a:br>
              <a:rPr lang="en-US" dirty="0" smtClean="0"/>
            </a:br>
            <a:r>
              <a:rPr lang="en-US" sz="1800" dirty="0" smtClean="0"/>
              <a:t>Sources:  Federal Reserve St. Louis, RCR Forecasts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64425510"/>
              </p:ext>
            </p:extLst>
          </p:nvPr>
        </p:nvGraphicFramePr>
        <p:xfrm>
          <a:off x="762000" y="1371600"/>
          <a:ext cx="7772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600" y="6248400"/>
            <a:ext cx="7467600" cy="307777"/>
          </a:xfrm>
          <a:prstGeom prst="rect">
            <a:avLst/>
          </a:prstGeom>
          <a:noFill/>
        </p:spPr>
        <p:txBody>
          <a:bodyPr wrap="square" rtlCol="0">
            <a:spAutoFit/>
          </a:bodyPr>
          <a:lstStyle/>
          <a:p>
            <a:r>
              <a:rPr lang="en-US" sz="1400" dirty="0" smtClean="0">
                <a:latin typeface="Museo Sans Cond 700" panose="02000000000000000000" pitchFamily="2" charset="0"/>
              </a:rPr>
              <a:t>Gas expressed in thousand cubic feet (</a:t>
            </a:r>
            <a:r>
              <a:rPr lang="en-US" sz="1400" dirty="0" err="1" smtClean="0">
                <a:latin typeface="Museo Sans Cond 700" panose="02000000000000000000" pitchFamily="2" charset="0"/>
              </a:rPr>
              <a:t>mcf</a:t>
            </a:r>
            <a:r>
              <a:rPr lang="en-US" sz="1400" dirty="0" smtClean="0">
                <a:latin typeface="Museo Sans Cond 700" panose="02000000000000000000" pitchFamily="2" charset="0"/>
              </a:rPr>
              <a:t>) measurements, oil in millions of barrels.</a:t>
            </a:r>
            <a:endParaRPr lang="en-US" sz="1400" dirty="0">
              <a:latin typeface="Museo Sans Cond 700" panose="02000000000000000000" pitchFamily="2" charset="0"/>
            </a:endParaRPr>
          </a:p>
        </p:txBody>
      </p:sp>
    </p:spTree>
    <p:extLst>
      <p:ext uri="{BB962C8B-B14F-4D97-AF65-F5344CB8AC3E}">
        <p14:creationId xmlns:p14="http://schemas.microsoft.com/office/powerpoint/2010/main" val="34364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5"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1" dur="5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chart seriesIdx="4" categoryIdx="-4" bldStep="series"/>
                                            </p:graphicEl>
                                          </p:spTgt>
                                        </p:tgtEl>
                                        <p:attrNameLst>
                                          <p:attrName>style.visibility</p:attrName>
                                        </p:attrNameLst>
                                      </p:cBhvr>
                                      <p:to>
                                        <p:strVal val="visible"/>
                                      </p:to>
                                    </p:set>
                                    <p:anim calcmode="lin" valueType="num">
                                      <p:cBhvr additive="base">
                                        <p:cTn id="37" dur="500" fill="hold"/>
                                        <p:tgtEl>
                                          <p:spTgt spid="4">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chart seriesIdx="5" categoryIdx="-4" bldStep="series"/>
                                            </p:graphicEl>
                                          </p:spTgt>
                                        </p:tgtEl>
                                        <p:attrNameLst>
                                          <p:attrName>style.visibility</p:attrName>
                                        </p:attrNameLst>
                                      </p:cBhvr>
                                      <p:to>
                                        <p:strVal val="visible"/>
                                      </p:to>
                                    </p:set>
                                    <p:anim calcmode="lin" valueType="num">
                                      <p:cBhvr additive="base">
                                        <p:cTn id="43" dur="500" fill="hold"/>
                                        <p:tgtEl>
                                          <p:spTgt spid="4">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useo Sans Cond 700" panose="02000000000000000000" pitchFamily="2" charset="0"/>
              </a:rPr>
              <a:t>Industry Conditions and Outlook Cont.</a:t>
            </a:r>
            <a:endParaRPr lang="en-US" dirty="0">
              <a:latin typeface="Museo Sans Cond 700" panose="02000000000000000000" pitchFamily="2"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Museo Sans Cond 700" panose="02000000000000000000" pitchFamily="2" charset="0"/>
              </a:rPr>
              <a:t>But sharply lower prices have radically altered the landscape </a:t>
            </a:r>
          </a:p>
          <a:p>
            <a:r>
              <a:rPr lang="en-US" dirty="0" smtClean="0">
                <a:latin typeface="Museo Sans Cond 700" panose="02000000000000000000" pitchFamily="2" charset="0"/>
              </a:rPr>
              <a:t>Henry Hub Prices dropped to $2.43/</a:t>
            </a:r>
            <a:r>
              <a:rPr lang="en-US" dirty="0" err="1" smtClean="0">
                <a:latin typeface="Museo Sans Cond 700" panose="02000000000000000000" pitchFamily="2" charset="0"/>
              </a:rPr>
              <a:t>btu</a:t>
            </a:r>
            <a:r>
              <a:rPr lang="en-US" dirty="0" smtClean="0">
                <a:latin typeface="Museo Sans Cond 700" panose="02000000000000000000" pitchFamily="2" charset="0"/>
              </a:rPr>
              <a:t> last year, a decline of -41% from 2014 and the lowest in 16 years.</a:t>
            </a:r>
          </a:p>
          <a:p>
            <a:r>
              <a:rPr lang="en-US" dirty="0" smtClean="0">
                <a:latin typeface="Museo Sans Cond 700" panose="02000000000000000000" pitchFamily="2" charset="0"/>
              </a:rPr>
              <a:t>Prices now so low that the cost of separating previously prized condensates to form dry gas offsets profit that can be derived from the sale of dry and liquid gas products</a:t>
            </a:r>
          </a:p>
          <a:p>
            <a:r>
              <a:rPr lang="en-US" dirty="0" smtClean="0">
                <a:latin typeface="Museo Sans Cond 700" panose="02000000000000000000" pitchFamily="2" charset="0"/>
              </a:rPr>
              <a:t>Drillers have reduced exploration to minimum levels required to maintain existing fields and meet legal obligations under previously negotiated leases</a:t>
            </a:r>
          </a:p>
          <a:p>
            <a:r>
              <a:rPr lang="en-US" dirty="0" smtClean="0">
                <a:latin typeface="Museo Sans Cond 700" panose="02000000000000000000" pitchFamily="2" charset="0"/>
              </a:rPr>
              <a:t>Active rig count declined from 49 to 15 over 2015 </a:t>
            </a:r>
            <a:endParaRPr lang="en-US" dirty="0">
              <a:latin typeface="Museo Sans Cond 700" panose="02000000000000000000" pitchFamily="2" charset="0"/>
            </a:endParaRPr>
          </a:p>
        </p:txBody>
      </p:sp>
    </p:spTree>
    <p:extLst>
      <p:ext uri="{BB962C8B-B14F-4D97-AF65-F5344CB8AC3E}">
        <p14:creationId xmlns:p14="http://schemas.microsoft.com/office/powerpoint/2010/main" val="402353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dirty="0" smtClean="0">
                <a:latin typeface="Museo Sans Cond 700" panose="02000000000000000000" pitchFamily="2" charset="0"/>
              </a:rPr>
              <a:t>Industry Outlook </a:t>
            </a:r>
            <a:endParaRPr lang="en-US" dirty="0">
              <a:latin typeface="Museo Sans Cond 700" panose="02000000000000000000" pitchFamily="2"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Museo Sans Cond 700" panose="02000000000000000000" pitchFamily="2" charset="0"/>
              </a:rPr>
              <a:t>The near term outlook is cloudy as pricing is expected to remain under supply pressure indefinitely.</a:t>
            </a:r>
          </a:p>
          <a:p>
            <a:r>
              <a:rPr lang="en-US" dirty="0" smtClean="0">
                <a:latin typeface="Museo Sans Cond 700" panose="02000000000000000000" pitchFamily="2" charset="0"/>
              </a:rPr>
              <a:t>But the intermediate term outlook remains promising</a:t>
            </a:r>
          </a:p>
          <a:p>
            <a:r>
              <a:rPr lang="en-US" dirty="0" smtClean="0">
                <a:latin typeface="Museo Sans Cond 700" panose="02000000000000000000" pitchFamily="2" charset="0"/>
              </a:rPr>
              <a:t>The principal benefit to the state of Ohio remains the job and revenue growth that will accompany mid-stream (pipeline) and end user (gas fired electric power and distillate cracking plants) that ultimately will be constructed to take advantage of the quality, diversity and volume of the Utica and Marcellus shale output</a:t>
            </a:r>
          </a:p>
          <a:p>
            <a:r>
              <a:rPr lang="en-US" dirty="0" smtClean="0">
                <a:latin typeface="Museo Sans Cond 700" panose="02000000000000000000" pitchFamily="2" charset="0"/>
              </a:rPr>
              <a:t>Cracking plants and utilities remain only in the early planning stages</a:t>
            </a:r>
          </a:p>
          <a:p>
            <a:r>
              <a:rPr lang="en-US" dirty="0" smtClean="0">
                <a:latin typeface="Museo Sans Cond 700" panose="02000000000000000000" pitchFamily="2" charset="0"/>
              </a:rPr>
              <a:t>Time horizons run from 5- to 10-years.</a:t>
            </a:r>
          </a:p>
          <a:p>
            <a:r>
              <a:rPr lang="en-US" dirty="0" smtClean="0">
                <a:latin typeface="Museo Sans Cond 700" panose="02000000000000000000" pitchFamily="2" charset="0"/>
              </a:rPr>
              <a:t>Long-term benefit to region in cheaper, more diversified sources of energy for residential, utility and industrial users.</a:t>
            </a:r>
          </a:p>
        </p:txBody>
      </p:sp>
    </p:spTree>
    <p:extLst>
      <p:ext uri="{BB962C8B-B14F-4D97-AF65-F5344CB8AC3E}">
        <p14:creationId xmlns:p14="http://schemas.microsoft.com/office/powerpoint/2010/main" val="32202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12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1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12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12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125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143000"/>
          </a:xfrm>
        </p:spPr>
        <p:txBody>
          <a:bodyPr>
            <a:normAutofit fontScale="90000"/>
          </a:bodyPr>
          <a:lstStyle/>
          <a:p>
            <a:pPr algn="ctr"/>
            <a:r>
              <a:rPr lang="en-US" dirty="0" smtClean="0">
                <a:latin typeface="Museo Sans Cond 700" panose="02000000000000000000" pitchFamily="2" charset="0"/>
              </a:rPr>
              <a:t>Thanks, lets move on to Andrew and the rural housing market conditions …</a:t>
            </a:r>
            <a:endParaRPr lang="en-US" dirty="0">
              <a:latin typeface="Museo Sans Cond 700" panose="02000000000000000000" pitchFamily="2" charset="0"/>
            </a:endParaRPr>
          </a:p>
        </p:txBody>
      </p:sp>
    </p:spTree>
    <p:extLst>
      <p:ext uri="{BB962C8B-B14F-4D97-AF65-F5344CB8AC3E}">
        <p14:creationId xmlns:p14="http://schemas.microsoft.com/office/powerpoint/2010/main" val="140865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Museo Sans 700" panose="02000000000000000000" pitchFamily="2" charset="0"/>
              </a:rPr>
              <a:t>Large Metro Apartment Occupancy Performance and Forecasts</a:t>
            </a:r>
            <a:br>
              <a:rPr lang="en-US" sz="3200" dirty="0" smtClean="0">
                <a:latin typeface="Museo Sans 700" panose="02000000000000000000" pitchFamily="2" charset="0"/>
              </a:rPr>
            </a:br>
            <a:r>
              <a:rPr lang="en-US" sz="1800" dirty="0" smtClean="0">
                <a:latin typeface="Museo Sans 700" panose="02000000000000000000" pitchFamily="2" charset="0"/>
              </a:rPr>
              <a:t>Sources:  Reis Histories and RCR Forecasts</a:t>
            </a:r>
            <a:endParaRPr lang="en-US" sz="3200" dirty="0">
              <a:latin typeface="Museo Sans 700" panose="02000000000000000000" pitchFamily="2"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88342466"/>
              </p:ext>
            </p:extLst>
          </p:nvPr>
        </p:nvGraphicFramePr>
        <p:xfrm>
          <a:off x="9144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4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4" dur="1000"/>
                                        <p:tgtEl>
                                          <p:spTgt spid="4">
                                            <p:graphicEl>
                                              <a:chart seriesIdx="0" categoryIdx="-4" bldStep="series"/>
                                            </p:graphicEl>
                                          </p:spTgt>
                                        </p:tgtEl>
                                      </p:cBhvr>
                                    </p:animEffect>
                                    <p:anim calcmode="lin" valueType="num">
                                      <p:cBhvr>
                                        <p:cTn id="15"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1" dur="1000"/>
                                        <p:tgtEl>
                                          <p:spTgt spid="4">
                                            <p:graphicEl>
                                              <a:chart seriesIdx="1" categoryIdx="-4" bldStep="series"/>
                                            </p:graphicEl>
                                          </p:spTgt>
                                        </p:tgtEl>
                                      </p:cBhvr>
                                    </p:animEffect>
                                    <p:anim calcmode="lin" valueType="num">
                                      <p:cBhvr>
                                        <p:cTn id="22"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8" dur="1000"/>
                                        <p:tgtEl>
                                          <p:spTgt spid="4">
                                            <p:graphicEl>
                                              <a:chart seriesIdx="2" categoryIdx="-4" bldStep="series"/>
                                            </p:graphicEl>
                                          </p:spTgt>
                                        </p:tgtEl>
                                      </p:cBhvr>
                                    </p:animEffect>
                                    <p:anim calcmode="lin" valueType="num">
                                      <p:cBhvr>
                                        <p:cTn id="29" dur="10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35" dur="1000"/>
                                        <p:tgtEl>
                                          <p:spTgt spid="4">
                                            <p:graphicEl>
                                              <a:chart seriesIdx="3" categoryIdx="-4" bldStep="series"/>
                                            </p:graphicEl>
                                          </p:spTgt>
                                        </p:tgtEl>
                                      </p:cBhvr>
                                    </p:animEffect>
                                    <p:anim calcmode="lin" valueType="num">
                                      <p:cBhvr>
                                        <p:cTn id="36" dur="10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42" dur="1000"/>
                                        <p:tgtEl>
                                          <p:spTgt spid="4">
                                            <p:graphicEl>
                                              <a:chart seriesIdx="4" categoryIdx="-4" bldStep="series"/>
                                            </p:graphicEl>
                                          </p:spTgt>
                                        </p:tgtEl>
                                      </p:cBhvr>
                                    </p:animEffect>
                                    <p:anim calcmode="lin" valueType="num">
                                      <p:cBhvr>
                                        <p:cTn id="43" dur="1000" fill="hold"/>
                                        <p:tgtEl>
                                          <p:spTgt spid="4">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49" dur="1000"/>
                                        <p:tgtEl>
                                          <p:spTgt spid="4">
                                            <p:graphicEl>
                                              <a:chart seriesIdx="5" categoryIdx="-4" bldStep="series"/>
                                            </p:graphicEl>
                                          </p:spTgt>
                                        </p:tgtEl>
                                      </p:cBhvr>
                                    </p:animEffect>
                                    <p:anim calcmode="lin" valueType="num">
                                      <p:cBhvr>
                                        <p:cTn id="50" dur="1000" fill="hold"/>
                                        <p:tgtEl>
                                          <p:spTgt spid="4">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chart seriesIdx="5"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fade">
                                      <p:cBhvr>
                                        <p:cTn id="56" dur="1000"/>
                                        <p:tgtEl>
                                          <p:spTgt spid="4">
                                            <p:graphicEl>
                                              <a:chart seriesIdx="6" categoryIdx="-4" bldStep="series"/>
                                            </p:graphicEl>
                                          </p:spTgt>
                                        </p:tgtEl>
                                      </p:cBhvr>
                                    </p:animEffect>
                                    <p:anim calcmode="lin" valueType="num">
                                      <p:cBhvr>
                                        <p:cTn id="57" dur="1000" fill="hold"/>
                                        <p:tgtEl>
                                          <p:spTgt spid="4">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chart seriesIdx="6"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fade">
                                      <p:cBhvr>
                                        <p:cTn id="63" dur="1000"/>
                                        <p:tgtEl>
                                          <p:spTgt spid="4">
                                            <p:graphicEl>
                                              <a:chart seriesIdx="7" categoryIdx="-4" bldStep="series"/>
                                            </p:graphicEl>
                                          </p:spTgt>
                                        </p:tgtEl>
                                      </p:cBhvr>
                                    </p:animEffect>
                                    <p:anim calcmode="lin" valueType="num">
                                      <p:cBhvr>
                                        <p:cTn id="64" dur="1000" fill="hold"/>
                                        <p:tgtEl>
                                          <p:spTgt spid="4">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chart seriesIdx="7"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fade">
                                      <p:cBhvr>
                                        <p:cTn id="70" dur="1000"/>
                                        <p:tgtEl>
                                          <p:spTgt spid="4">
                                            <p:graphicEl>
                                              <a:chart seriesIdx="8" categoryIdx="-4" bldStep="series"/>
                                            </p:graphicEl>
                                          </p:spTgt>
                                        </p:tgtEl>
                                      </p:cBhvr>
                                    </p:animEffect>
                                    <p:anim calcmode="lin" valueType="num">
                                      <p:cBhvr>
                                        <p:cTn id="71" dur="1000" fill="hold"/>
                                        <p:tgtEl>
                                          <p:spTgt spid="4">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chart seriesIdx="8"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graphicEl>
                                              <a:chart seriesIdx="9" categoryIdx="-4" bldStep="series"/>
                                            </p:graphicEl>
                                          </p:spTgt>
                                        </p:tgtEl>
                                        <p:attrNameLst>
                                          <p:attrName>style.visibility</p:attrName>
                                        </p:attrNameLst>
                                      </p:cBhvr>
                                      <p:to>
                                        <p:strVal val="visible"/>
                                      </p:to>
                                    </p:set>
                                    <p:animEffect transition="in" filter="fade">
                                      <p:cBhvr>
                                        <p:cTn id="77" dur="1000"/>
                                        <p:tgtEl>
                                          <p:spTgt spid="4">
                                            <p:graphicEl>
                                              <a:chart seriesIdx="9" categoryIdx="-4" bldStep="series"/>
                                            </p:graphicEl>
                                          </p:spTgt>
                                        </p:tgtEl>
                                      </p:cBhvr>
                                    </p:animEffect>
                                    <p:anim calcmode="lin" valueType="num">
                                      <p:cBhvr>
                                        <p:cTn id="78" dur="1000" fill="hold"/>
                                        <p:tgtEl>
                                          <p:spTgt spid="4">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chart seriesIdx="9"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Museo Sans 700" panose="02000000000000000000" pitchFamily="2" charset="0"/>
              </a:rPr>
              <a:t>Large Metro Apartment Effective Rent Performance and Forecasts</a:t>
            </a:r>
            <a:br>
              <a:rPr lang="en-US" sz="3200" dirty="0" smtClean="0">
                <a:latin typeface="Museo Sans 700" panose="02000000000000000000" pitchFamily="2" charset="0"/>
              </a:rPr>
            </a:br>
            <a:r>
              <a:rPr lang="en-US" sz="1800" dirty="0" smtClean="0">
                <a:latin typeface="Museo Sans 700" panose="02000000000000000000" pitchFamily="2" charset="0"/>
              </a:rPr>
              <a:t>Sources:  Reis Histories and RCR Forecasts</a:t>
            </a:r>
            <a:endParaRPr lang="en-US" sz="3200" dirty="0">
              <a:latin typeface="Museo Sans 700" panose="02000000000000000000" pitchFamily="2"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91355431"/>
              </p:ext>
            </p:extLst>
          </p:nvPr>
        </p:nvGraphicFramePr>
        <p:xfrm>
          <a:off x="9144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28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4" dur="1000"/>
                                        <p:tgtEl>
                                          <p:spTgt spid="4">
                                            <p:graphicEl>
                                              <a:chart seriesIdx="0" categoryIdx="-4" bldStep="series"/>
                                            </p:graphicEl>
                                          </p:spTgt>
                                        </p:tgtEl>
                                      </p:cBhvr>
                                    </p:animEffect>
                                    <p:anim calcmode="lin" valueType="num">
                                      <p:cBhvr>
                                        <p:cTn id="15"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1" dur="1000"/>
                                        <p:tgtEl>
                                          <p:spTgt spid="4">
                                            <p:graphicEl>
                                              <a:chart seriesIdx="1" categoryIdx="-4" bldStep="series"/>
                                            </p:graphicEl>
                                          </p:spTgt>
                                        </p:tgtEl>
                                      </p:cBhvr>
                                    </p:animEffect>
                                    <p:anim calcmode="lin" valueType="num">
                                      <p:cBhvr>
                                        <p:cTn id="22"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8" dur="1000"/>
                                        <p:tgtEl>
                                          <p:spTgt spid="4">
                                            <p:graphicEl>
                                              <a:chart seriesIdx="2" categoryIdx="-4" bldStep="series"/>
                                            </p:graphicEl>
                                          </p:spTgt>
                                        </p:tgtEl>
                                      </p:cBhvr>
                                    </p:animEffect>
                                    <p:anim calcmode="lin" valueType="num">
                                      <p:cBhvr>
                                        <p:cTn id="29" dur="10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35" dur="1000"/>
                                        <p:tgtEl>
                                          <p:spTgt spid="4">
                                            <p:graphicEl>
                                              <a:chart seriesIdx="3" categoryIdx="-4" bldStep="series"/>
                                            </p:graphicEl>
                                          </p:spTgt>
                                        </p:tgtEl>
                                      </p:cBhvr>
                                    </p:animEffect>
                                    <p:anim calcmode="lin" valueType="num">
                                      <p:cBhvr>
                                        <p:cTn id="36" dur="10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42" dur="1000"/>
                                        <p:tgtEl>
                                          <p:spTgt spid="4">
                                            <p:graphicEl>
                                              <a:chart seriesIdx="4" categoryIdx="-4" bldStep="series"/>
                                            </p:graphicEl>
                                          </p:spTgt>
                                        </p:tgtEl>
                                      </p:cBhvr>
                                    </p:animEffect>
                                    <p:anim calcmode="lin" valueType="num">
                                      <p:cBhvr>
                                        <p:cTn id="43" dur="1000" fill="hold"/>
                                        <p:tgtEl>
                                          <p:spTgt spid="4">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49" dur="1000"/>
                                        <p:tgtEl>
                                          <p:spTgt spid="4">
                                            <p:graphicEl>
                                              <a:chart seriesIdx="5" categoryIdx="-4" bldStep="series"/>
                                            </p:graphicEl>
                                          </p:spTgt>
                                        </p:tgtEl>
                                      </p:cBhvr>
                                    </p:animEffect>
                                    <p:anim calcmode="lin" valueType="num">
                                      <p:cBhvr>
                                        <p:cTn id="50" dur="1000" fill="hold"/>
                                        <p:tgtEl>
                                          <p:spTgt spid="4">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chart seriesIdx="5"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fade">
                                      <p:cBhvr>
                                        <p:cTn id="56" dur="1000"/>
                                        <p:tgtEl>
                                          <p:spTgt spid="4">
                                            <p:graphicEl>
                                              <a:chart seriesIdx="6" categoryIdx="-4" bldStep="series"/>
                                            </p:graphicEl>
                                          </p:spTgt>
                                        </p:tgtEl>
                                      </p:cBhvr>
                                    </p:animEffect>
                                    <p:anim calcmode="lin" valueType="num">
                                      <p:cBhvr>
                                        <p:cTn id="57" dur="1000" fill="hold"/>
                                        <p:tgtEl>
                                          <p:spTgt spid="4">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chart seriesIdx="6"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fade">
                                      <p:cBhvr>
                                        <p:cTn id="63" dur="1000"/>
                                        <p:tgtEl>
                                          <p:spTgt spid="4">
                                            <p:graphicEl>
                                              <a:chart seriesIdx="7" categoryIdx="-4" bldStep="series"/>
                                            </p:graphicEl>
                                          </p:spTgt>
                                        </p:tgtEl>
                                      </p:cBhvr>
                                    </p:animEffect>
                                    <p:anim calcmode="lin" valueType="num">
                                      <p:cBhvr>
                                        <p:cTn id="64" dur="1000" fill="hold"/>
                                        <p:tgtEl>
                                          <p:spTgt spid="4">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chart seriesIdx="7"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fade">
                                      <p:cBhvr>
                                        <p:cTn id="70" dur="1000"/>
                                        <p:tgtEl>
                                          <p:spTgt spid="4">
                                            <p:graphicEl>
                                              <a:chart seriesIdx="8" categoryIdx="-4" bldStep="series"/>
                                            </p:graphicEl>
                                          </p:spTgt>
                                        </p:tgtEl>
                                      </p:cBhvr>
                                    </p:animEffect>
                                    <p:anim calcmode="lin" valueType="num">
                                      <p:cBhvr>
                                        <p:cTn id="71" dur="1000" fill="hold"/>
                                        <p:tgtEl>
                                          <p:spTgt spid="4">
                                            <p:graphicEl>
                                              <a:chart seriesIdx="8" categoryIdx="-4" bldStep="series"/>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chart seriesIdx="8"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graphicEl>
                                              <a:chart seriesIdx="9" categoryIdx="-4" bldStep="series"/>
                                            </p:graphicEl>
                                          </p:spTgt>
                                        </p:tgtEl>
                                        <p:attrNameLst>
                                          <p:attrName>style.visibility</p:attrName>
                                        </p:attrNameLst>
                                      </p:cBhvr>
                                      <p:to>
                                        <p:strVal val="visible"/>
                                      </p:to>
                                    </p:set>
                                    <p:animEffect transition="in" filter="fade">
                                      <p:cBhvr>
                                        <p:cTn id="77" dur="1000"/>
                                        <p:tgtEl>
                                          <p:spTgt spid="4">
                                            <p:graphicEl>
                                              <a:chart seriesIdx="9" categoryIdx="-4" bldStep="series"/>
                                            </p:graphicEl>
                                          </p:spTgt>
                                        </p:tgtEl>
                                      </p:cBhvr>
                                    </p:animEffect>
                                    <p:anim calcmode="lin" valueType="num">
                                      <p:cBhvr>
                                        <p:cTn id="78" dur="1000" fill="hold"/>
                                        <p:tgtEl>
                                          <p:spTgt spid="4">
                                            <p:graphicEl>
                                              <a:chart seriesIdx="9" categoryIdx="-4" bldStep="series"/>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chart seriesIdx="9"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pPr algn="ctr"/>
            <a:r>
              <a:rPr lang="en-US" dirty="0" smtClean="0">
                <a:latin typeface="Museo Sans Cond 700" panose="02000000000000000000" pitchFamily="2" charset="0"/>
              </a:rPr>
              <a:t>Payroll Employment Trends and Forecast </a:t>
            </a:r>
            <a:r>
              <a:rPr lang="en-US" sz="1800" dirty="0" smtClean="0">
                <a:latin typeface="Museo Sans Cond 700" panose="02000000000000000000" pitchFamily="2" charset="0"/>
              </a:rPr>
              <a:t/>
            </a:r>
            <a:br>
              <a:rPr lang="en-US" sz="1800" dirty="0" smtClean="0">
                <a:latin typeface="Museo Sans Cond 700" panose="02000000000000000000" pitchFamily="2" charset="0"/>
              </a:rPr>
            </a:br>
            <a:r>
              <a:rPr lang="en-US" sz="1800" dirty="0" smtClean="0">
                <a:latin typeface="Museo Sans Cond 700" panose="02000000000000000000" pitchFamily="2" charset="0"/>
              </a:rPr>
              <a:t>Sources:  Bureau of Labor Statistics,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153619551"/>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51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7"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500"/>
                                  </p:stCondLst>
                                  <p:childTnLst>
                                    <p:set>
                                      <p:cBhvr>
                                        <p:cTn id="13"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p:cTn id="14" dur="500" fill="hold"/>
                                        <p:tgtEl>
                                          <p:spTgt spid="5">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250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p:cTn id="21" dur="500" fill="hold"/>
                                        <p:tgtEl>
                                          <p:spTgt spid="5">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250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p:cTn id="28" dur="500" fill="hold"/>
                                        <p:tgtEl>
                                          <p:spTgt spid="5">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ctr"/>
            <a:r>
              <a:rPr lang="en-US" dirty="0" smtClean="0">
                <a:latin typeface="Museo Sans Cond 700" panose="02000000000000000000" pitchFamily="2" charset="0"/>
              </a:rPr>
              <a:t>Personal Income Trends and Forecast </a:t>
            </a:r>
            <a:r>
              <a:rPr lang="en-US" sz="1800" dirty="0" smtClean="0">
                <a:latin typeface="Museo Sans Cond 700" panose="02000000000000000000" pitchFamily="2" charset="0"/>
              </a:rPr>
              <a:t/>
            </a:r>
            <a:br>
              <a:rPr lang="en-US" sz="1800" dirty="0" smtClean="0">
                <a:latin typeface="Museo Sans Cond 700" panose="02000000000000000000" pitchFamily="2" charset="0"/>
              </a:rPr>
            </a:br>
            <a:r>
              <a:rPr lang="en-US" sz="1800" dirty="0" smtClean="0">
                <a:latin typeface="Museo Sans Cond 700" panose="02000000000000000000" pitchFamily="2" charset="0"/>
              </a:rPr>
              <a:t>Sources:  Bureau of Economic Analysis, RED Capital Research Forecasts</a:t>
            </a:r>
            <a:endParaRPr lang="en-US" dirty="0">
              <a:latin typeface="Museo Sans Cond 700" panose="02000000000000000000" pitchFamily="2"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72524340"/>
              </p:ext>
            </p:extLst>
          </p:nvPr>
        </p:nvGraphicFramePr>
        <p:xfrm>
          <a:off x="609600" y="1371600"/>
          <a:ext cx="8153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6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275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2750"/>
                                  </p:stCondLst>
                                  <p:childTnLst>
                                    <p:set>
                                      <p:cBhvr>
                                        <p:cTn id="12"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3" dur="500" fill="hold"/>
                                        <p:tgtEl>
                                          <p:spTgt spid="5">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275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9" dur="500" fill="hold"/>
                                        <p:tgtEl>
                                          <p:spTgt spid="5">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655638"/>
          </a:xfrm>
        </p:spPr>
        <p:txBody>
          <a:bodyPr>
            <a:normAutofit fontScale="90000"/>
          </a:bodyPr>
          <a:lstStyle/>
          <a:p>
            <a:pPr algn="ctr"/>
            <a:r>
              <a:rPr lang="en-US" dirty="0" smtClean="0"/>
              <a:t>Regional Job Growth Performance</a:t>
            </a:r>
            <a:br>
              <a:rPr lang="en-US" dirty="0" smtClean="0"/>
            </a:br>
            <a:r>
              <a:rPr lang="en-US" sz="1400" dirty="0" smtClean="0"/>
              <a:t>Sources:  Bureau of Labor Statistics, RED Capital Research Forecasts</a:t>
            </a:r>
            <a:endParaRPr lang="en-US" dirty="0"/>
          </a:p>
        </p:txBody>
      </p:sp>
      <p:sp>
        <p:nvSpPr>
          <p:cNvPr id="7" name="Rectangle 6"/>
          <p:cNvSpPr/>
          <p:nvPr/>
        </p:nvSpPr>
        <p:spPr>
          <a:xfrm>
            <a:off x="5105400" y="1826846"/>
            <a:ext cx="1371600" cy="10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1908" y="2859020"/>
            <a:ext cx="1371600" cy="153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515641"/>
            <a:ext cx="4800600" cy="38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719025784"/>
              </p:ext>
            </p:extLst>
          </p:nvPr>
        </p:nvGraphicFramePr>
        <p:xfrm>
          <a:off x="457200" y="1447800"/>
          <a:ext cx="8305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6858000" y="2133600"/>
            <a:ext cx="19050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0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1000"/>
                                        <p:tgtEl>
                                          <p:spTgt spid="3">
                                            <p:graphicEl>
                                              <a:chart seriesIdx="-3" categoryIdx="-3" bldStep="gridLegend"/>
                                            </p:graphicEl>
                                          </p:spTgt>
                                        </p:tgtEl>
                                      </p:cBhvr>
                                    </p:animEffect>
                                    <p:anim calcmode="lin" valueType="num">
                                      <p:cBhvr>
                                        <p:cTn id="8" dur="10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13" dur="1000"/>
                                        <p:tgtEl>
                                          <p:spTgt spid="3">
                                            <p:graphicEl>
                                              <a:chart seriesIdx="0" categoryIdx="-4" bldStep="series"/>
                                            </p:graphicEl>
                                          </p:spTgt>
                                        </p:tgtEl>
                                      </p:cBhvr>
                                    </p:animEffect>
                                    <p:anim calcmode="lin" valueType="num">
                                      <p:cBhvr>
                                        <p:cTn id="14" dur="10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19" dur="1000"/>
                                        <p:tgtEl>
                                          <p:spTgt spid="3">
                                            <p:graphicEl>
                                              <a:chart seriesIdx="1" categoryIdx="-4" bldStep="series"/>
                                            </p:graphicEl>
                                          </p:spTgt>
                                        </p:tgtEl>
                                      </p:cBhvr>
                                    </p:animEffect>
                                    <p:anim calcmode="lin" valueType="num">
                                      <p:cBhvr>
                                        <p:cTn id="20" dur="10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fade">
                                      <p:cBhvr>
                                        <p:cTn id="25" dur="1000"/>
                                        <p:tgtEl>
                                          <p:spTgt spid="3">
                                            <p:graphicEl>
                                              <a:chart seriesIdx="2" categoryIdx="-4" bldStep="series"/>
                                            </p:graphicEl>
                                          </p:spTgt>
                                        </p:tgtEl>
                                      </p:cBhvr>
                                    </p:animEffect>
                                    <p:anim calcmode="lin" valueType="num">
                                      <p:cBhvr>
                                        <p:cTn id="26" dur="1000" fill="hold"/>
                                        <p:tgtEl>
                                          <p:spTgt spid="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3">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1000"/>
                                  </p:stCondLst>
                                  <p:childTnLst>
                                    <p:set>
                                      <p:cBhvr>
                                        <p:cTn id="30"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fade">
                                      <p:cBhvr>
                                        <p:cTn id="31" dur="1000"/>
                                        <p:tgtEl>
                                          <p:spTgt spid="3">
                                            <p:graphicEl>
                                              <a:chart seriesIdx="3" categoryIdx="-4" bldStep="series"/>
                                            </p:graphicEl>
                                          </p:spTgt>
                                        </p:tgtEl>
                                      </p:cBhvr>
                                    </p:animEffect>
                                    <p:anim calcmode="lin" valueType="num">
                                      <p:cBhvr>
                                        <p:cTn id="32" dur="1000" fill="hold"/>
                                        <p:tgtEl>
                                          <p:spTgt spid="3">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75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655638"/>
          </a:xfrm>
        </p:spPr>
        <p:txBody>
          <a:bodyPr>
            <a:normAutofit fontScale="90000"/>
          </a:bodyPr>
          <a:lstStyle/>
          <a:p>
            <a:pPr algn="ctr"/>
            <a:r>
              <a:rPr lang="en-US" dirty="0" smtClean="0"/>
              <a:t>Regional Job Growth Performance</a:t>
            </a:r>
            <a:endParaRPr lang="en-US" dirty="0"/>
          </a:p>
        </p:txBody>
      </p:sp>
      <p:sp>
        <p:nvSpPr>
          <p:cNvPr id="7" name="Rectangle 6"/>
          <p:cNvSpPr/>
          <p:nvPr/>
        </p:nvSpPr>
        <p:spPr>
          <a:xfrm>
            <a:off x="5105400" y="1826846"/>
            <a:ext cx="1371600" cy="10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1908" y="2859020"/>
            <a:ext cx="1371600" cy="153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515641"/>
            <a:ext cx="4800600" cy="38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1328795018"/>
              </p:ext>
            </p:extLst>
          </p:nvPr>
        </p:nvGraphicFramePr>
        <p:xfrm>
          <a:off x="457200" y="1143000"/>
          <a:ext cx="8305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up)">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up)">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up)">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up)">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up)">
                                      <p:cBhvr>
                                        <p:cTn id="27"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655638"/>
          </a:xfrm>
        </p:spPr>
        <p:txBody>
          <a:bodyPr>
            <a:normAutofit fontScale="90000"/>
          </a:bodyPr>
          <a:lstStyle/>
          <a:p>
            <a:pPr algn="ctr"/>
            <a:r>
              <a:rPr lang="en-US" sz="2800" dirty="0" smtClean="0"/>
              <a:t>Regional GDP Growth Performance</a:t>
            </a:r>
            <a:br>
              <a:rPr lang="en-US" sz="2800" dirty="0" smtClean="0"/>
            </a:br>
            <a:r>
              <a:rPr lang="en-US" sz="2800" dirty="0" smtClean="0"/>
              <a:t>Source:  BEA</a:t>
            </a:r>
            <a:endParaRPr lang="en-US" sz="2800" dirty="0"/>
          </a:p>
        </p:txBody>
      </p:sp>
      <p:sp>
        <p:nvSpPr>
          <p:cNvPr id="7" name="Rectangle 6"/>
          <p:cNvSpPr/>
          <p:nvPr/>
        </p:nvSpPr>
        <p:spPr>
          <a:xfrm>
            <a:off x="5105400" y="1826846"/>
            <a:ext cx="1371600" cy="1043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1908" y="2859020"/>
            <a:ext cx="1371600" cy="1537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515641"/>
            <a:ext cx="4800600" cy="38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1867571330"/>
              </p:ext>
            </p:extLst>
          </p:nvPr>
        </p:nvGraphicFramePr>
        <p:xfrm>
          <a:off x="457200" y="1143000"/>
          <a:ext cx="8305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06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2"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17"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2615</TotalTime>
  <Words>1459</Words>
  <Application>Microsoft Office PowerPoint</Application>
  <PresentationFormat>On-screen Show (4:3)</PresentationFormat>
  <Paragraphs>368</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Franklin Gothic Book</vt:lpstr>
      <vt:lpstr>Museo Sans 700</vt:lpstr>
      <vt:lpstr>Museo Sans Cond 700</vt:lpstr>
      <vt:lpstr>Perpetua</vt:lpstr>
      <vt:lpstr>Wingdings 2</vt:lpstr>
      <vt:lpstr>Equity</vt:lpstr>
      <vt:lpstr>MID-EAST REGION ECONOMIC AND HOUSING TRENDS AND FORECASTS</vt:lpstr>
      <vt:lpstr>AGENDA</vt:lpstr>
      <vt:lpstr>Focus:  Indiana, Kentucky, Michigan, Ohio and West Virginia Data:  Personal Income Growth 2015, BEA</vt:lpstr>
      <vt:lpstr>GDP Trends and Forecast  Sources:  Bureau of Economic Analysis, RED Capital Research Forecasts</vt:lpstr>
      <vt:lpstr>Payroll Employment Trends and Forecast  Sources:  Bureau of Labor Statistics, RED Capital Research Forecasts</vt:lpstr>
      <vt:lpstr>Personal Income Trends and Forecast  Sources:  Bureau of Economic Analysis, RED Capital Research Forecasts</vt:lpstr>
      <vt:lpstr>Regional Job Growth Performance Sources:  Bureau of Labor Statistics, RED Capital Research Forecasts</vt:lpstr>
      <vt:lpstr>Regional Job Growth Performance</vt:lpstr>
      <vt:lpstr>Regional GDP Growth Performance Source:  BEA</vt:lpstr>
      <vt:lpstr>Regional GDP Growth Performance Source:  BEA</vt:lpstr>
      <vt:lpstr>Indiana Personal Income Trends and Forecast  Sources:  Bureau of Economic Analysis, RED Capital Research Forecasts</vt:lpstr>
      <vt:lpstr>Kentucky Personal Income Trends and Forecast  Sources:  Bureau of Economic Analysis, RED Capital Research Forecasts</vt:lpstr>
      <vt:lpstr>Michigan Personal Income Trends and Forecast  Sources:  Bureau of Economic Analysis, RED Capital Research Forecasts</vt:lpstr>
      <vt:lpstr>Ohio Personal Income Trends and Forecast  Sources:  Bureau of Economic Analysis, RED Capital Research Forecasts</vt:lpstr>
      <vt:lpstr>West Virginia Personal Income Trends and Forecast  Sources:  Bureau of Economic Analysis, RED Capital Research Forecasts</vt:lpstr>
      <vt:lpstr>Rankings for Income Growth</vt:lpstr>
      <vt:lpstr>Indiana Payroll Employment Trends and Forecast  Sources:  Bureau of Labor Statistics, RED Capital Research Forecasts</vt:lpstr>
      <vt:lpstr>Kentucky Payroll Employment Trends and Forecast  Sources:  Bureau of Labor Statistics, RED Capital Research Forecasts</vt:lpstr>
      <vt:lpstr>Michigan Payroll Employment Trends and Forecast  Sources:  Bureau of Labor Statistics, RED Capital Research Forecasts</vt:lpstr>
      <vt:lpstr>Ohio Payroll Employment Trends and Forecast  Sources:  Bureau of Labor Statistics, RED Capital Research Forecasts</vt:lpstr>
      <vt:lpstr>W.V. Payroll Employment Trends and Forecast  Sources:  Bureau of Labor Statistics, RED Capital Research Forecasts</vt:lpstr>
      <vt:lpstr>Rankings for Job Growth Highest to Lowest Left to Right</vt:lpstr>
      <vt:lpstr> Kentucky Payroll Forecast Sources:  BLS, RCR Forecasts</vt:lpstr>
      <vt:lpstr> Michigan Payroll Forecast Sources:  BLS, RCR Forecasts</vt:lpstr>
      <vt:lpstr> Ohio Payroll Forecast Sources:  BLS, RCR Forecasts</vt:lpstr>
      <vt:lpstr> Indiana Payroll Forecast Sources:  BLS, RCR Forecasts</vt:lpstr>
      <vt:lpstr> West Virginia Payroll Forecast Sources:  BLS, RCR Forecasts</vt:lpstr>
      <vt:lpstr>House Price Index Trends and Forecast  Sources:  Federal Housing Finance Agency HPI, RED Capital Research Forecasts</vt:lpstr>
      <vt:lpstr>5-State Region Micropolitan Area Gazelles Overview Sources:  Census Bureau </vt:lpstr>
      <vt:lpstr>Micropolitan Area Gazelles:  Greensburg, Indiana (Decatur County/SE Indiana) Sources:  Census Bureau, Bureau of Labor Statistics</vt:lpstr>
      <vt:lpstr>Micropolitan Area Gazelles:  Washington, Indiana (Daviess County/SW Indiana) Sources:  Census Bureau, Bureau of Labor Statistics</vt:lpstr>
      <vt:lpstr>Micropolitan Area Gazelles:  Richmond-Berea, Kentucky (Madison, Rockcastle Counties/Bluegrass Country) Sources:  Census Bureau, Bureau of Labor Statistics</vt:lpstr>
      <vt:lpstr>Micropolitan Area Gazelles:  Mt. Sterling, Kentucky Bath, Menifee, Montgomery Counties/Bluegrass Country Sources:  Census Bureau, Bureau of Labor Statistics</vt:lpstr>
      <vt:lpstr>Micropolitan Area Gazelles:  Traverse City, Michigan (Benzie, Grand Traverse, Kalkaska, Leelanau Counties/Lake Michigan Beach Area) Sources:  Census Bureau, Bureau of Labor Statistics</vt:lpstr>
      <vt:lpstr>Micropolitan Area Gazelles:  Wooster, Ohio (Wayne County, OH Sources:  Census Bureau, Bureau of Labor Statistics</vt:lpstr>
      <vt:lpstr>Oil &amp; Gas Country:  Carroll, Harrison, Noble Counties  Sources:  Census Bureau, Bureau of Labor Statistics</vt:lpstr>
      <vt:lpstr>Ohio Oil &amp; Gas Industry Sources:  Independent Petroleum Association of America</vt:lpstr>
      <vt:lpstr> Ohio Oil Gas &amp; Coal Mining Payrolls Sources:  BLS</vt:lpstr>
      <vt:lpstr> Ohio Oil &amp; Gas Production Sources:  Ohio Division of Oil &amp; Gas Resources</vt:lpstr>
      <vt:lpstr>Industry Conditions and Outlook</vt:lpstr>
      <vt:lpstr> Oil, Gas &amp; Coal Prices Sources:  Federal Reserve St. Louis, RCR Forecasts</vt:lpstr>
      <vt:lpstr>Industry Conditions and Outlook Cont.</vt:lpstr>
      <vt:lpstr>Industry Outlook </vt:lpstr>
      <vt:lpstr>Thanks, lets move on to Andrew and the rural housing market conditions …</vt:lpstr>
      <vt:lpstr>Large Metro Apartment Occupancy Performance and Forecasts Sources:  Reis Histories and RCR Forecasts</vt:lpstr>
      <vt:lpstr>Large Metro Apartment Effective Rent Performance and Forecasts Sources:  Reis Histories and RCR Forecasts</vt:lpstr>
    </vt:vector>
  </TitlesOfParts>
  <Company>Red Capital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Hogan, Daniel J.</dc:creator>
  <cp:lastModifiedBy>Patricia Richards</cp:lastModifiedBy>
  <cp:revision>130</cp:revision>
  <cp:lastPrinted>2016-05-03T15:05:10Z</cp:lastPrinted>
  <dcterms:created xsi:type="dcterms:W3CDTF">2016-04-27T13:47:40Z</dcterms:created>
  <dcterms:modified xsi:type="dcterms:W3CDTF">2016-05-06T12:15:38Z</dcterms:modified>
</cp:coreProperties>
</file>